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D2FAFE"/>
    <a:srgbClr val="0066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29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85E86508-6C02-4A18-A2F8-949D2008375E}" type="datetimeFigureOut">
              <a:rPr lang="en-US" smtClean="0"/>
              <a:pPr/>
              <a:t>7/7/2013</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A23513C-3F45-4C62-8748-56F8B2DACC9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E86508-6C02-4A18-A2F8-949D2008375E}" type="datetimeFigureOut">
              <a:rPr lang="en-US" smtClean="0"/>
              <a:pPr/>
              <a:t>7/7/2013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3513C-3F45-4C62-8748-56F8B2DACC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85E86508-6C02-4A18-A2F8-949D2008375E}" type="datetimeFigureOut">
              <a:rPr lang="en-US" smtClean="0"/>
              <a:pPr/>
              <a:t>7/7/2013</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A23513C-3F45-4C62-8748-56F8B2DACC9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5E86508-6C02-4A18-A2F8-949D2008375E}" type="datetimeFigureOut">
              <a:rPr lang="en-US" smtClean="0"/>
              <a:pPr/>
              <a:t>7/7/2013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A23513C-3F45-4C62-8748-56F8B2DACC9C}"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85E86508-6C02-4A18-A2F8-949D2008375E}" type="datetimeFigureOut">
              <a:rPr lang="en-US" smtClean="0"/>
              <a:pPr/>
              <a:t>7/7/2013</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FA23513C-3F45-4C62-8748-56F8B2DACC9C}"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85E86508-6C02-4A18-A2F8-949D2008375E}" type="datetimeFigureOut">
              <a:rPr lang="en-US" smtClean="0"/>
              <a:pPr/>
              <a:t>7/7/2013</a:t>
            </a:fld>
            <a:endParaRPr lang="en-US"/>
          </a:p>
        </p:txBody>
      </p:sp>
      <p:sp>
        <p:nvSpPr>
          <p:cNvPr id="10" name="Slide Number Placeholder 9"/>
          <p:cNvSpPr>
            <a:spLocks noGrp="1"/>
          </p:cNvSpPr>
          <p:nvPr>
            <p:ph type="sldNum" sz="quarter" idx="16"/>
          </p:nvPr>
        </p:nvSpPr>
        <p:spPr/>
        <p:txBody>
          <a:bodyPr rtlCol="0"/>
          <a:lstStyle/>
          <a:p>
            <a:fld id="{FA23513C-3F45-4C62-8748-56F8B2DACC9C}"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5E86508-6C02-4A18-A2F8-949D2008375E}" type="datetimeFigureOut">
              <a:rPr lang="en-US" smtClean="0"/>
              <a:pPr/>
              <a:t>7/7/2013</a:t>
            </a:fld>
            <a:endParaRPr lang="en-US"/>
          </a:p>
        </p:txBody>
      </p:sp>
      <p:sp>
        <p:nvSpPr>
          <p:cNvPr id="12" name="Slide Number Placeholder 11"/>
          <p:cNvSpPr>
            <a:spLocks noGrp="1"/>
          </p:cNvSpPr>
          <p:nvPr>
            <p:ph type="sldNum" sz="quarter" idx="16"/>
          </p:nvPr>
        </p:nvSpPr>
        <p:spPr/>
        <p:txBody>
          <a:bodyPr rtlCol="0"/>
          <a:lstStyle/>
          <a:p>
            <a:fld id="{FA23513C-3F45-4C62-8748-56F8B2DACC9C}"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5E86508-6C02-4A18-A2F8-949D2008375E}" type="datetimeFigureOut">
              <a:rPr lang="en-US" smtClean="0"/>
              <a:pPr/>
              <a:t>7/7/2013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A23513C-3F45-4C62-8748-56F8B2DACC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E86508-6C02-4A18-A2F8-949D2008375E}" type="datetimeFigureOut">
              <a:rPr lang="en-US" smtClean="0"/>
              <a:pPr/>
              <a:t>7/7/2013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A23513C-3F45-4C62-8748-56F8B2DACC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5E86508-6C02-4A18-A2F8-949D2008375E}" type="datetimeFigureOut">
              <a:rPr lang="en-US" smtClean="0"/>
              <a:pPr/>
              <a:t>7/7/2013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A23513C-3F45-4C62-8748-56F8B2DACC9C}"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85E86508-6C02-4A18-A2F8-949D2008375E}" type="datetimeFigureOut">
              <a:rPr lang="en-US" smtClean="0"/>
              <a:pPr/>
              <a:t>7/7/2013</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FA23513C-3F45-4C62-8748-56F8B2DACC9C}"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85E86508-6C02-4A18-A2F8-949D2008375E}" type="datetimeFigureOut">
              <a:rPr lang="en-US" smtClean="0"/>
              <a:pPr/>
              <a:t>7/7/2013</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FA23513C-3F45-4C62-8748-56F8B2DACC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5" Type="http://schemas.openxmlformats.org/officeDocument/2006/relationships/image" Target="../media/image10.jpeg"/><Relationship Id="rId4" Type="http://schemas.openxmlformats.org/officeDocument/2006/relationships/hyperlink" Target="http://anjoman-erfan.com/Library/Detail/8/&#1606;&#1588;&#1585;&#1740;&#1607;-&#1593;&#1604;&#1605;&#1740;-&#1662;&#1688;&#1608;&#1607;&#1588;&#1740;-&#1662;&#1688;&#1608;&#1607;&#1588;&#1606;&#1575;&#1605;&#1607;-&#1593;&#1585;&#1601;&#1575;&#1606;&#1548;-&#1588;&#1605;&#1575;&#1585;&#1607;-&#1607;&#1601;&#1578;&#1605;&#1548;-&#1662;&#1575;&#1740;&#1740;&#1586;-&#1608;-&#1586;&#1605;&#1587;&#1578;&#1575;&#1606;-1391/"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5" Type="http://schemas.openxmlformats.org/officeDocument/2006/relationships/image" Target="../media/image12.jpeg"/><Relationship Id="rId4"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hyperlink" Target="http://anjoman-erfan.com/Content/Detail/142/"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5" Type="http://schemas.openxmlformats.org/officeDocument/2006/relationships/image" Target="../media/image16.jpeg"/><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5" Type="http://schemas.openxmlformats.org/officeDocument/2006/relationships/image" Target="../media/image18.jpeg"/><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6552728" cy="1412776"/>
          </a:xfrm>
          <a:blipFill dpi="0" rotWithShape="1">
            <a:blip r:embed="rId2" cstate="print">
              <a:extLst>
                <a:ext uri="{28A0092B-C50C-407E-A947-70E740481C1C}">
                  <a14:useLocalDpi xmlns:a14="http://schemas.microsoft.com/office/drawing/2010/main" xmlns="" val="0"/>
                </a:ext>
              </a:extLst>
            </a:blip>
            <a:srcRect/>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3600" dirty="0" smtClean="0">
                <a:solidFill>
                  <a:schemeClr val="accent6">
                    <a:lumMod val="50000"/>
                  </a:schemeClr>
                </a:solidFill>
              </a:rPr>
              <a:t>Winter</a:t>
            </a:r>
            <a:r>
              <a:rPr lang="fa-IR" sz="3600" dirty="0" smtClean="0">
                <a:solidFill>
                  <a:schemeClr val="accent6">
                    <a:lumMod val="50000"/>
                  </a:schemeClr>
                </a:solidFill>
              </a:rPr>
              <a:t> </a:t>
            </a:r>
            <a:r>
              <a:rPr lang="en-US" sz="3600" dirty="0" smtClean="0">
                <a:solidFill>
                  <a:schemeClr val="accent6">
                    <a:lumMod val="50000"/>
                  </a:schemeClr>
                </a:solidFill>
              </a:rPr>
              <a:t>2012-2013</a:t>
            </a:r>
            <a:r>
              <a:rPr lang="en-US"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fa-IR"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en-US" dirty="0" smtClean="0">
                <a:blipFill dpi="0" rotWithShape="1">
                  <a:blip r:embed="rId2">
                    <a:extLst>
                      <a:ext uri="{28A0092B-C50C-407E-A947-70E740481C1C}">
                        <a14:useLocalDpi xmlns:a14="http://schemas.microsoft.com/office/drawing/2010/main" xmlns="" val="0"/>
                      </a:ext>
                    </a:extLst>
                  </a:blip>
                  <a:srcRect/>
                  <a:stretch>
                    <a:fillRect/>
                  </a:stretch>
                </a:blipFill>
              </a:rPr>
              <a:t/>
            </a:r>
            <a:br>
              <a:rPr lang="en-US" dirty="0" smtClean="0">
                <a:blipFill dpi="0" rotWithShape="1">
                  <a:blip r:embed="rId2">
                    <a:extLst>
                      <a:ext uri="{28A0092B-C50C-407E-A947-70E740481C1C}">
                        <a14:useLocalDpi xmlns:a14="http://schemas.microsoft.com/office/drawing/2010/main" xmlns="" val="0"/>
                      </a:ext>
                    </a:extLst>
                  </a:blip>
                  <a:srcRect/>
                  <a:stretch>
                    <a:fillRect/>
                  </a:stretch>
                </a:blipFill>
              </a:rPr>
            </a:br>
            <a:r>
              <a:rPr lang="fa-IR" dirty="0" smtClean="0">
                <a:solidFill>
                  <a:schemeClr val="accent6">
                    <a:lumMod val="50000"/>
                  </a:schemeClr>
                </a:solidFill>
              </a:rPr>
              <a:t>     زمستان 91 </a:t>
            </a:r>
            <a:endParaRPr lang="en-US" dirty="0">
              <a:solidFill>
                <a:schemeClr val="accent6">
                  <a:lumMod val="50000"/>
                </a:schemeClr>
              </a:solidFill>
            </a:endParaRPr>
          </a:p>
        </p:txBody>
      </p:sp>
      <p:sp>
        <p:nvSpPr>
          <p:cNvPr id="11" name="Content Placeholder 10"/>
          <p:cNvSpPr>
            <a:spLocks noGrp="1"/>
          </p:cNvSpPr>
          <p:nvPr>
            <p:ph sz="quarter" idx="4"/>
          </p:nvPr>
        </p:nvSpPr>
        <p:spPr/>
        <p:txBody>
          <a:bodyPr>
            <a:normAutofit fontScale="25000" lnSpcReduction="20000"/>
          </a:bodyPr>
          <a:lstStyle/>
          <a:p>
            <a:pPr marL="0" indent="0" algn="just" rtl="1">
              <a:buNone/>
            </a:pPr>
            <a:r>
              <a:rPr lang="ar-SA" sz="5600" dirty="0">
                <a:solidFill>
                  <a:srgbClr val="006666"/>
                </a:solidFill>
              </a:rPr>
              <a:t>دومین همایش پیشرفت و توسعه علمی کشور روز دوشنبه 18 دی‌ماه 1391 در سالن همایش‌های رازی برگزار شد.</a:t>
            </a:r>
            <a:endParaRPr lang="en-US" sz="5600" dirty="0">
              <a:solidFill>
                <a:srgbClr val="006666"/>
              </a:solidFill>
            </a:endParaRPr>
          </a:p>
          <a:p>
            <a:pPr marL="0" indent="0" algn="just" rtl="1">
              <a:buNone/>
            </a:pPr>
            <a:r>
              <a:rPr lang="ar-SA" sz="5600" dirty="0">
                <a:solidFill>
                  <a:srgbClr val="006666"/>
                </a:solidFill>
              </a:rPr>
              <a:t>آقای دکتر علیزاده نائب رئیس، آقای مجید زمانپور مسئول کمیته طرح و برنامه و </a:t>
            </a:r>
            <a:r>
              <a:rPr lang="ar-SA" sz="5600" dirty="0" smtClean="0">
                <a:solidFill>
                  <a:srgbClr val="006666"/>
                </a:solidFill>
              </a:rPr>
              <a:t>مریم </a:t>
            </a:r>
            <a:r>
              <a:rPr lang="ar-SA" sz="5600" dirty="0">
                <a:solidFill>
                  <a:srgbClr val="006666"/>
                </a:solidFill>
              </a:rPr>
              <a:t>پاکیده مسئول روابط عمومی انجمن علمی عرفان اسلامی ایران در این همایش شرکت نمودند.</a:t>
            </a:r>
            <a:endParaRPr lang="en-US" sz="5600" dirty="0">
              <a:solidFill>
                <a:srgbClr val="006666"/>
              </a:solidFill>
            </a:endParaRPr>
          </a:p>
          <a:p>
            <a:pPr marL="0" indent="0" algn="just" rtl="1">
              <a:buNone/>
            </a:pPr>
            <a:r>
              <a:rPr lang="ar-SA" sz="5600" dirty="0">
                <a:solidFill>
                  <a:srgbClr val="006666"/>
                </a:solidFill>
              </a:rPr>
              <a:t>هدف از برگزاری این همایش توجه به پتانسیل علمی کشور به لحاظ منابع انسانی و سایر توانمندی‌ها و نیز طرح ضرورت تثبیت جایگاه قانونی انجمن‌های علمی در نظام تصمیم‌گیری بود.</a:t>
            </a:r>
            <a:endParaRPr lang="en-US" sz="5600" dirty="0">
              <a:solidFill>
                <a:srgbClr val="006666"/>
              </a:solidFill>
            </a:endParaRPr>
          </a:p>
          <a:p>
            <a:pPr marL="0" indent="0" algn="just" rtl="1">
              <a:buNone/>
            </a:pPr>
            <a:r>
              <a:rPr lang="ar-SA" sz="5600" dirty="0" smtClean="0">
                <a:solidFill>
                  <a:srgbClr val="006666"/>
                </a:solidFill>
              </a:rPr>
              <a:t>این همایش که از سوی شورای انجمن‌های علمی و با حضور جمعی از هیئت مدیره انجمن‌ها تشکیل شده بود با سخنرانی دکتر محمد سعید سیف دبیر اجرایی همایش آغاز به‌کار کرد. پس از ایشان دکتر مجتبی شریعتی نیاسر رئیس شورای انجمن‌های علمی ایران به بیان سخنانی راجع به نقش و اهمیت انجمن‌ها در ساختار</a:t>
            </a:r>
            <a:r>
              <a:rPr lang="fa-IR" sz="5600" dirty="0" smtClean="0">
                <a:solidFill>
                  <a:srgbClr val="006666"/>
                </a:solidFill>
              </a:rPr>
              <a:t>اداره كشور پرداختند.</a:t>
            </a:r>
            <a:r>
              <a:rPr lang="ar-SA" sz="5600" dirty="0" smtClean="0">
                <a:solidFill>
                  <a:srgbClr val="006666"/>
                </a:solidFill>
              </a:rPr>
              <a:t> سخنران بعدی همایش دکتر محمدرضا سعید‌آبادی دبیر کل کمیسیون ملی یونسکو بودند.</a:t>
            </a:r>
            <a:r>
              <a:rPr lang="fa-IR" sz="5600" dirty="0" smtClean="0">
                <a:solidFill>
                  <a:srgbClr val="006666"/>
                </a:solidFill>
              </a:rPr>
              <a:t> </a:t>
            </a:r>
            <a:r>
              <a:rPr lang="ar-SA" sz="5600" dirty="0">
                <a:solidFill>
                  <a:srgbClr val="006666"/>
                </a:solidFill>
              </a:rPr>
              <a:t>بخش اول همایش با سخنرانی حجه‌الاسلام و المسلمین سید حسن ابوترابی فرد نائب رئیس اول مجلس شورای اسلامی و پرده‌برداری از منشور ده‌ماده‌ای همایش به پایان رسید.</a:t>
            </a:r>
            <a:endParaRPr lang="en-US" sz="5600" dirty="0">
              <a:solidFill>
                <a:srgbClr val="006666"/>
              </a:solidFill>
            </a:endParaRPr>
          </a:p>
          <a:p>
            <a:pPr marL="0" indent="0" algn="r">
              <a:buNone/>
            </a:pPr>
            <a:r>
              <a:rPr lang="ar-SA" sz="5600" dirty="0" smtClean="0">
                <a:solidFill>
                  <a:srgbClr val="006666"/>
                </a:solidFill>
              </a:rPr>
              <a:t> </a:t>
            </a:r>
            <a:endParaRPr lang="en-US" sz="5600" dirty="0" smtClean="0">
              <a:solidFill>
                <a:srgbClr val="006666"/>
              </a:solidFill>
            </a:endParaRPr>
          </a:p>
          <a:p>
            <a:pPr marL="0" indent="0" algn="r">
              <a:buNone/>
            </a:pPr>
            <a:r>
              <a:rPr lang="ar-SA" dirty="0"/>
              <a:t> </a:t>
            </a:r>
            <a:endParaRPr lang="en-US" dirty="0"/>
          </a:p>
        </p:txBody>
      </p:sp>
      <p:sp>
        <p:nvSpPr>
          <p:cNvPr id="10" name="Text Placeholder 9"/>
          <p:cNvSpPr>
            <a:spLocks noGrp="1"/>
          </p:cNvSpPr>
          <p:nvPr>
            <p:ph type="body" sz="quarter" idx="3"/>
          </p:nvPr>
        </p:nvSpPr>
        <p:spPr>
          <a:xfrm>
            <a:off x="4800600" y="1628800"/>
            <a:ext cx="3886200" cy="76388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fa-IR" dirty="0" smtClean="0"/>
              <a:t>برگزاري دومين همايش پيشرفت و توسعه علمي كشور در سالن همايش‌‌هاي رازي</a:t>
            </a:r>
            <a:endParaRPr lang="en-US" dirty="0"/>
          </a:p>
        </p:txBody>
      </p:sp>
      <p:pic>
        <p:nvPicPr>
          <p:cNvPr id="1027" name="Picture 3" descr="C:\Users\pakide\Desktop\Arm.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52320" y="116631"/>
            <a:ext cx="1152128" cy="115836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xmlns="">
                <a:solidFill>
                  <a:srgbClr val="FFFFFF"/>
                </a:solidFill>
              </a14:hiddenFill>
            </a:ext>
          </a:extLst>
        </p:spPr>
      </p:pic>
      <p:pic>
        <p:nvPicPr>
          <p:cNvPr id="14" name="Content Placeholder 13" descr="http://www.anjoman-erfan.com/files/Media/IMG_1309.JPG"/>
          <p:cNvPicPr>
            <a:picLocks noGrp="1"/>
          </p:cNvPicPr>
          <p:nvPr>
            <p:ph sz="quarter" idx="2"/>
          </p:nvPr>
        </p:nvPicPr>
        <p:blipFill>
          <a:blip r:embed="rId4" cstate="print">
            <a:extLst>
              <a:ext uri="{28A0092B-C50C-407E-A947-70E740481C1C}">
                <a14:useLocalDpi xmlns:a14="http://schemas.microsoft.com/office/drawing/2010/main" xmlns="" val="0"/>
              </a:ext>
            </a:extLst>
          </a:blip>
          <a:srcRect/>
          <a:stretch>
            <a:fillRect/>
          </a:stretch>
        </p:blipFill>
        <p:spPr bwMode="auto">
          <a:xfrm>
            <a:off x="611560" y="1772816"/>
            <a:ext cx="1944216" cy="170688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15" name="Picture 14" descr="http://www.anjoman-erfan.com/files/Media/IMG_1314.JPG"/>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2555776" y="1988840"/>
            <a:ext cx="1919798" cy="1816224"/>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16" name="Picture 15" descr="http://www.anjoman-erfan.com/files/Media/IMG_1318.JPG"/>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611561" y="3794905"/>
            <a:ext cx="1944216" cy="1816224"/>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17" name="Picture 16" descr="http://www.anjoman-erfan.com/files/Media/IMG_1332.JPG"/>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2555777" y="4077072"/>
            <a:ext cx="1919798" cy="1953668"/>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2517231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6552728" cy="1412776"/>
          </a:xfrm>
          <a:blipFill dpi="0" rotWithShape="1">
            <a:blip r:embed="rId2" cstate="print">
              <a:extLst>
                <a:ext uri="{28A0092B-C50C-407E-A947-70E740481C1C}">
                  <a14:useLocalDpi xmlns:a14="http://schemas.microsoft.com/office/drawing/2010/main" xmlns="" val="0"/>
                </a:ext>
              </a:extLst>
            </a:blip>
            <a:srcRect/>
            <a:stretch>
              <a:fillRect/>
            </a:stretch>
          </a:blipFill>
          <a:ln>
            <a:solidFill>
              <a:schemeClr val="accent6">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3600" dirty="0" smtClean="0">
                <a:solidFill>
                  <a:schemeClr val="accent6">
                    <a:lumMod val="50000"/>
                  </a:schemeClr>
                </a:solidFill>
              </a:rPr>
              <a:t>Winter</a:t>
            </a:r>
            <a:r>
              <a:rPr lang="fa-IR" sz="3600" dirty="0" smtClean="0">
                <a:solidFill>
                  <a:schemeClr val="accent6">
                    <a:lumMod val="50000"/>
                  </a:schemeClr>
                </a:solidFill>
              </a:rPr>
              <a:t> </a:t>
            </a:r>
            <a:r>
              <a:rPr lang="en-US" sz="3600" dirty="0" smtClean="0">
                <a:solidFill>
                  <a:schemeClr val="accent6">
                    <a:lumMod val="50000"/>
                  </a:schemeClr>
                </a:solidFill>
              </a:rPr>
              <a:t>2012-2013</a:t>
            </a:r>
            <a:r>
              <a:rPr lang="en-US"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fa-IR"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en-US" dirty="0" smtClean="0">
                <a:blipFill dpi="0" rotWithShape="1">
                  <a:blip r:embed="rId2">
                    <a:extLst>
                      <a:ext uri="{28A0092B-C50C-407E-A947-70E740481C1C}">
                        <a14:useLocalDpi xmlns:a14="http://schemas.microsoft.com/office/drawing/2010/main" xmlns="" val="0"/>
                      </a:ext>
                    </a:extLst>
                  </a:blip>
                  <a:srcRect/>
                  <a:stretch>
                    <a:fillRect/>
                  </a:stretch>
                </a:blipFill>
              </a:rPr>
              <a:t/>
            </a:r>
            <a:br>
              <a:rPr lang="en-US" dirty="0" smtClean="0">
                <a:blipFill dpi="0" rotWithShape="1">
                  <a:blip r:embed="rId2">
                    <a:extLst>
                      <a:ext uri="{28A0092B-C50C-407E-A947-70E740481C1C}">
                        <a14:useLocalDpi xmlns:a14="http://schemas.microsoft.com/office/drawing/2010/main" xmlns="" val="0"/>
                      </a:ext>
                    </a:extLst>
                  </a:blip>
                  <a:srcRect/>
                  <a:stretch>
                    <a:fillRect/>
                  </a:stretch>
                </a:blipFill>
              </a:rPr>
            </a:br>
            <a:r>
              <a:rPr lang="fa-IR" dirty="0" smtClean="0">
                <a:solidFill>
                  <a:schemeClr val="accent6">
                    <a:lumMod val="50000"/>
                  </a:schemeClr>
                </a:solidFill>
              </a:rPr>
              <a:t>     زمستان 91 </a:t>
            </a:r>
            <a:endParaRPr lang="en-US" dirty="0">
              <a:solidFill>
                <a:schemeClr val="accent6">
                  <a:lumMod val="50000"/>
                </a:schemeClr>
              </a:solidFill>
            </a:endParaRPr>
          </a:p>
        </p:txBody>
      </p:sp>
      <p:sp>
        <p:nvSpPr>
          <p:cNvPr id="11" name="Content Placeholder 10"/>
          <p:cNvSpPr>
            <a:spLocks noGrp="1"/>
          </p:cNvSpPr>
          <p:nvPr>
            <p:ph sz="quarter" idx="4"/>
          </p:nvPr>
        </p:nvSpPr>
        <p:spPr/>
        <p:txBody>
          <a:bodyPr>
            <a:normAutofit fontScale="25000" lnSpcReduction="20000"/>
          </a:bodyPr>
          <a:lstStyle/>
          <a:p>
            <a:pPr marL="0" indent="0" algn="r" rtl="1">
              <a:buNone/>
            </a:pPr>
            <a:r>
              <a:rPr lang="ar-SA" sz="5600" dirty="0">
                <a:solidFill>
                  <a:srgbClr val="006666"/>
                </a:solidFill>
              </a:rPr>
              <a:t>بخش دوم همایش در سه سالن مجزا با موضوعات گوناگون برگزار شد. سالن اول موضوع مدیریت علم و فناوری در کشور را با سخنرانی دکتر جعفر توفیقی، دکتر سید حبیب‌الله طباطباییان، دکتر مسعود نیلی و مهندس سید حسن شفتی با مسئولیت دکتر شریعتی نیاسر پیگیری نمود. سالن دوم با موضوع وضعیت علمی کشور در انطباق با برنامه و قوانین مرتبط مهمان آقایان دکتر محمدامین قانعی‌راد، دکتر محمد علی کمالی، دکتر رضا منصوری و دکتر محمد‌علی ملبوبی با مسئولیت دکتر قلی‌نیا بود. </a:t>
            </a:r>
            <a:endParaRPr lang="en-US" sz="5600" dirty="0">
              <a:solidFill>
                <a:srgbClr val="006666"/>
              </a:solidFill>
            </a:endParaRPr>
          </a:p>
          <a:p>
            <a:pPr marL="0" indent="0" algn="r" rtl="1">
              <a:buNone/>
            </a:pPr>
            <a:r>
              <a:rPr lang="ar-SA" sz="5600" dirty="0">
                <a:solidFill>
                  <a:srgbClr val="006666"/>
                </a:solidFill>
              </a:rPr>
              <a:t> </a:t>
            </a:r>
            <a:endParaRPr lang="en-US" sz="5600" dirty="0">
              <a:solidFill>
                <a:srgbClr val="006666"/>
              </a:solidFill>
            </a:endParaRPr>
          </a:p>
          <a:p>
            <a:pPr marL="0" indent="0" algn="r" rtl="1">
              <a:buNone/>
            </a:pPr>
            <a:r>
              <a:rPr lang="ar-SA" sz="5600" dirty="0">
                <a:solidFill>
                  <a:srgbClr val="006666"/>
                </a:solidFill>
              </a:rPr>
              <a:t>مسئولیت سالن سوم برعهده دکتر سیف بود که با سخنرانی دکتر مرتضی براری، دکتر یوسف ثبوتی، مهندس عباس رجایی و دکتر سعید سمنانیان موضوع ارتباط پژوهش تقاضامحور و پیشرفت کشور را دنبال نمودند.</a:t>
            </a:r>
            <a:endParaRPr lang="en-US" sz="5600" dirty="0">
              <a:solidFill>
                <a:srgbClr val="006666"/>
              </a:solidFill>
            </a:endParaRPr>
          </a:p>
          <a:p>
            <a:pPr marL="0" indent="0" algn="r" rtl="1">
              <a:buNone/>
            </a:pPr>
            <a:r>
              <a:rPr lang="ar-SA" sz="5600" dirty="0">
                <a:solidFill>
                  <a:srgbClr val="006666"/>
                </a:solidFill>
              </a:rPr>
              <a:t>نشست‌های بعدازظهر همایش در شش گروه کشاورزی، بین‌رشته‌ای، فنی مهندسی،علوم پایه، هنر و علوم انسانی بصورت تخصصی برگزار شد.</a:t>
            </a:r>
            <a:endParaRPr lang="en-US" sz="5600" dirty="0">
              <a:solidFill>
                <a:srgbClr val="006666"/>
              </a:solidFill>
            </a:endParaRPr>
          </a:p>
          <a:p>
            <a:pPr marL="0" indent="0" algn="r" rtl="1">
              <a:buNone/>
            </a:pPr>
            <a:r>
              <a:rPr lang="ar-SA" sz="5600" dirty="0">
                <a:solidFill>
                  <a:srgbClr val="006666"/>
                </a:solidFill>
              </a:rPr>
              <a:t>مراسم اختتامیه همایش شامل سخنرانی آقایان دکتر مرتضی براری دبیر کمیسیون انجمن‌های علمی، دکتر بهزاد قره‌یاضی، دکتر عبدالرسول تلوری و مهندس سید ابوالفضل بهره‌دار بود.</a:t>
            </a:r>
            <a:endParaRPr lang="en-US" sz="5600" dirty="0">
              <a:solidFill>
                <a:srgbClr val="006666"/>
              </a:solidFill>
            </a:endParaRPr>
          </a:p>
          <a:p>
            <a:pPr marL="0" indent="0" algn="r">
              <a:buNone/>
            </a:pPr>
            <a:r>
              <a:rPr lang="ar-SA" dirty="0" smtClean="0"/>
              <a:t> </a:t>
            </a:r>
            <a:endParaRPr lang="en-US" dirty="0" smtClean="0"/>
          </a:p>
          <a:p>
            <a:pPr marL="0" indent="0" algn="r">
              <a:buNone/>
            </a:pPr>
            <a:r>
              <a:rPr lang="ar-SA" dirty="0"/>
              <a:t> </a:t>
            </a:r>
            <a:endParaRPr lang="en-US" dirty="0"/>
          </a:p>
        </p:txBody>
      </p:sp>
      <p:sp>
        <p:nvSpPr>
          <p:cNvPr id="10" name="Text Placeholder 9"/>
          <p:cNvSpPr>
            <a:spLocks noGrp="1"/>
          </p:cNvSpPr>
          <p:nvPr>
            <p:ph type="body" sz="quarter" idx="3"/>
          </p:nvPr>
        </p:nvSpPr>
        <p:spPr>
          <a:xfrm>
            <a:off x="611560" y="1752600"/>
            <a:ext cx="8075240" cy="64008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a:r>
              <a:rPr lang="fa-IR" dirty="0" smtClean="0"/>
              <a:t>...دومين همايش پيشرفت و توسعه كشور</a:t>
            </a:r>
            <a:endParaRPr lang="en-US" dirty="0"/>
          </a:p>
        </p:txBody>
      </p:sp>
      <p:pic>
        <p:nvPicPr>
          <p:cNvPr id="1027" name="Picture 3" descr="C:\Users\pakide\Desktop\Arm.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52320" y="116631"/>
            <a:ext cx="1152128" cy="115836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xmlns="">
                <a:solidFill>
                  <a:srgbClr val="FFFFFF"/>
                </a:solidFill>
              </a14:hiddenFill>
            </a:ext>
          </a:extLst>
        </p:spPr>
      </p:pic>
      <p:pic>
        <p:nvPicPr>
          <p:cNvPr id="12" name="Content Placeholder 11" descr="http://www.anjoman-erfan.com/files/Media/IMG_1335.JPG"/>
          <p:cNvPicPr>
            <a:picLocks noGrp="1"/>
          </p:cNvPicPr>
          <p:nvPr>
            <p:ph sz="quarter" idx="2"/>
          </p:nvPr>
        </p:nvPicPr>
        <p:blipFill>
          <a:blip r:embed="rId4" cstate="print">
            <a:extLst>
              <a:ext uri="{28A0092B-C50C-407E-A947-70E740481C1C}">
                <a14:useLocalDpi xmlns:a14="http://schemas.microsoft.com/office/drawing/2010/main" xmlns="" val="0"/>
              </a:ext>
            </a:extLst>
          </a:blip>
          <a:srcRect/>
          <a:stretch>
            <a:fillRect/>
          </a:stretch>
        </p:blipFill>
        <p:spPr bwMode="auto">
          <a:xfrm>
            <a:off x="827584" y="2564904"/>
            <a:ext cx="3312368" cy="2517636"/>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4239001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6552728" cy="1412776"/>
          </a:xfrm>
          <a:blipFill dpi="0" rotWithShape="1">
            <a:blip r:embed="rId2" cstate="print">
              <a:extLst>
                <a:ext uri="{28A0092B-C50C-407E-A947-70E740481C1C}">
                  <a14:useLocalDpi xmlns:a14="http://schemas.microsoft.com/office/drawing/2010/main" xmlns="" val="0"/>
                </a:ext>
              </a:extLst>
            </a:blip>
            <a:srcRect/>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3600" dirty="0" smtClean="0">
                <a:solidFill>
                  <a:schemeClr val="accent6">
                    <a:lumMod val="50000"/>
                  </a:schemeClr>
                </a:solidFill>
              </a:rPr>
              <a:t>Winter</a:t>
            </a:r>
            <a:r>
              <a:rPr lang="fa-IR" sz="3600" dirty="0" smtClean="0">
                <a:solidFill>
                  <a:schemeClr val="accent6">
                    <a:lumMod val="50000"/>
                  </a:schemeClr>
                </a:solidFill>
              </a:rPr>
              <a:t> </a:t>
            </a:r>
            <a:r>
              <a:rPr lang="en-US" sz="3600" dirty="0" smtClean="0">
                <a:solidFill>
                  <a:schemeClr val="accent6">
                    <a:lumMod val="50000"/>
                  </a:schemeClr>
                </a:solidFill>
              </a:rPr>
              <a:t>2012-2013</a:t>
            </a:r>
            <a:r>
              <a:rPr lang="en-US"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fa-IR"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en-US" dirty="0" smtClean="0">
                <a:blipFill dpi="0" rotWithShape="1">
                  <a:blip r:embed="rId2">
                    <a:extLst>
                      <a:ext uri="{28A0092B-C50C-407E-A947-70E740481C1C}">
                        <a14:useLocalDpi xmlns:a14="http://schemas.microsoft.com/office/drawing/2010/main" xmlns="" val="0"/>
                      </a:ext>
                    </a:extLst>
                  </a:blip>
                  <a:srcRect/>
                  <a:stretch>
                    <a:fillRect/>
                  </a:stretch>
                </a:blipFill>
              </a:rPr>
              <a:t/>
            </a:r>
            <a:br>
              <a:rPr lang="en-US" dirty="0" smtClean="0">
                <a:blipFill dpi="0" rotWithShape="1">
                  <a:blip r:embed="rId2">
                    <a:extLst>
                      <a:ext uri="{28A0092B-C50C-407E-A947-70E740481C1C}">
                        <a14:useLocalDpi xmlns:a14="http://schemas.microsoft.com/office/drawing/2010/main" xmlns="" val="0"/>
                      </a:ext>
                    </a:extLst>
                  </a:blip>
                  <a:srcRect/>
                  <a:stretch>
                    <a:fillRect/>
                  </a:stretch>
                </a:blipFill>
              </a:rPr>
            </a:br>
            <a:r>
              <a:rPr lang="fa-IR" dirty="0" smtClean="0">
                <a:solidFill>
                  <a:schemeClr val="accent6">
                    <a:lumMod val="50000"/>
                  </a:schemeClr>
                </a:solidFill>
              </a:rPr>
              <a:t>     زمستان 91 </a:t>
            </a:r>
            <a:endParaRPr lang="en-US" dirty="0">
              <a:solidFill>
                <a:schemeClr val="accent6">
                  <a:lumMod val="50000"/>
                </a:schemeClr>
              </a:solidFill>
            </a:endParaRPr>
          </a:p>
        </p:txBody>
      </p:sp>
      <p:sp>
        <p:nvSpPr>
          <p:cNvPr id="10" name="Text Placeholder 9"/>
          <p:cNvSpPr>
            <a:spLocks noGrp="1"/>
          </p:cNvSpPr>
          <p:nvPr>
            <p:ph type="body" sz="quarter" idx="3"/>
          </p:nvPr>
        </p:nvSpPr>
        <p:spPr>
          <a:xfrm>
            <a:off x="571472" y="1628800"/>
            <a:ext cx="8115328" cy="76388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fa-IR" dirty="0" smtClean="0"/>
              <a:t>هفتمين شماره دوفصلنامه علمي پژوهشي پژوهشنامه عرفان ويژه پاييز و زمستان 91 منتشر شد</a:t>
            </a:r>
            <a:endParaRPr lang="en-US" dirty="0"/>
          </a:p>
        </p:txBody>
      </p:sp>
      <p:pic>
        <p:nvPicPr>
          <p:cNvPr id="1027" name="Picture 3" descr="C:\Users\pakide\Desktop\Arm.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52320" y="116631"/>
            <a:ext cx="1152128" cy="115836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xmlns="">
                <a:solidFill>
                  <a:srgbClr val="FFFFFF"/>
                </a:solidFill>
              </a14:hiddenFill>
            </a:ext>
          </a:extLst>
        </p:spPr>
      </p:pic>
      <p:sp>
        <p:nvSpPr>
          <p:cNvPr id="12" name="Content Placeholder 11"/>
          <p:cNvSpPr>
            <a:spLocks noGrp="1"/>
          </p:cNvSpPr>
          <p:nvPr>
            <p:ph sz="quarter" idx="4"/>
          </p:nvPr>
        </p:nvSpPr>
        <p:spPr>
          <a:xfrm>
            <a:off x="2643174" y="2438400"/>
            <a:ext cx="6043626" cy="3581400"/>
          </a:xfrm>
          <a:solidFill>
            <a:schemeClr val="accent2">
              <a:lumMod val="40000"/>
              <a:lumOff val="60000"/>
            </a:schemeClr>
          </a:solidFill>
        </p:spPr>
        <p:txBody>
          <a:bodyPr>
            <a:normAutofit fontScale="62500" lnSpcReduction="20000"/>
          </a:bodyPr>
          <a:lstStyle/>
          <a:p>
            <a:pPr algn="r"/>
            <a:r>
              <a:rPr lang="ar-SA" dirty="0" smtClean="0">
                <a:solidFill>
                  <a:schemeClr val="accent1">
                    <a:lumMod val="75000"/>
                  </a:schemeClr>
                </a:solidFill>
              </a:rPr>
              <a:t>این </a:t>
            </a:r>
            <a:r>
              <a:rPr lang="ar-SA" dirty="0" smtClean="0">
                <a:solidFill>
                  <a:schemeClr val="accent1">
                    <a:lumMod val="75000"/>
                  </a:schemeClr>
                </a:solidFill>
              </a:rPr>
              <a:t>شماره از نشریه حاوی مقالاتی با عناوین زیر است: </a:t>
            </a:r>
            <a:br>
              <a:rPr lang="ar-SA" dirty="0" smtClean="0">
                <a:solidFill>
                  <a:schemeClr val="accent1">
                    <a:lumMod val="75000"/>
                  </a:schemeClr>
                </a:solidFill>
              </a:rPr>
            </a:br>
            <a:endParaRPr lang="fa-IR" dirty="0" smtClean="0">
              <a:solidFill>
                <a:schemeClr val="accent1">
                  <a:lumMod val="75000"/>
                </a:schemeClr>
              </a:solidFill>
            </a:endParaRPr>
          </a:p>
          <a:p>
            <a:pPr algn="r"/>
            <a:r>
              <a:rPr lang="ar-SA" dirty="0" smtClean="0">
                <a:solidFill>
                  <a:schemeClr val="accent1">
                    <a:lumMod val="75000"/>
                  </a:schemeClr>
                </a:solidFill>
              </a:rPr>
              <a:t>تاثیر </a:t>
            </a:r>
            <a:r>
              <a:rPr lang="ar-SA" dirty="0" smtClean="0">
                <a:solidFill>
                  <a:schemeClr val="accent1">
                    <a:lumMod val="75000"/>
                  </a:schemeClr>
                </a:solidFill>
              </a:rPr>
              <a:t>عرفان اسلامی بر اندیشه های کبیر عارف و شاعر شهیر هندی/پریا الیاسی.</a:t>
            </a:r>
            <a:br>
              <a:rPr lang="ar-SA" dirty="0" smtClean="0">
                <a:solidFill>
                  <a:schemeClr val="accent1">
                    <a:lumMod val="75000"/>
                  </a:schemeClr>
                </a:solidFill>
              </a:rPr>
            </a:br>
            <a:r>
              <a:rPr lang="ar-SA" dirty="0" smtClean="0">
                <a:solidFill>
                  <a:schemeClr val="accent1">
                    <a:lumMod val="75000"/>
                  </a:schemeClr>
                </a:solidFill>
              </a:rPr>
              <a:t>عرفان اسلامی و شان اخلاقی حیوانات/مجتبی زروانی و محسن شعبانی.</a:t>
            </a:r>
            <a:br>
              <a:rPr lang="ar-SA" dirty="0" smtClean="0">
                <a:solidFill>
                  <a:schemeClr val="accent1">
                    <a:lumMod val="75000"/>
                  </a:schemeClr>
                </a:solidFill>
              </a:rPr>
            </a:br>
            <a:r>
              <a:rPr lang="ar-SA" dirty="0" smtClean="0">
                <a:solidFill>
                  <a:schemeClr val="accent1">
                    <a:lumMod val="75000"/>
                  </a:schemeClr>
                </a:solidFill>
              </a:rPr>
              <a:t>کتابت وحی در سخن صوفیانه با تاکید بر آرای مولانا/منظر سلطانی و سعید پورعظیمی. </a:t>
            </a:r>
            <a:br>
              <a:rPr lang="ar-SA" dirty="0" smtClean="0">
                <a:solidFill>
                  <a:schemeClr val="accent1">
                    <a:lumMod val="75000"/>
                  </a:schemeClr>
                </a:solidFill>
              </a:rPr>
            </a:br>
            <a:r>
              <a:rPr lang="ar-SA" dirty="0" smtClean="0">
                <a:solidFill>
                  <a:schemeClr val="accent1">
                    <a:lumMod val="75000"/>
                  </a:schemeClr>
                </a:solidFill>
              </a:rPr>
              <a:t>حرکت حبی و غایت آن از دیدگاه ابن عربی و ملاصدرا/مرتضی شجاری و فریبا مختاری. </a:t>
            </a:r>
            <a:br>
              <a:rPr lang="ar-SA" dirty="0" smtClean="0">
                <a:solidFill>
                  <a:schemeClr val="accent1">
                    <a:lumMod val="75000"/>
                  </a:schemeClr>
                </a:solidFill>
              </a:rPr>
            </a:br>
            <a:r>
              <a:rPr lang="ar-SA" dirty="0" smtClean="0">
                <a:solidFill>
                  <a:schemeClr val="accent1">
                    <a:lumMod val="75000"/>
                  </a:schemeClr>
                </a:solidFill>
              </a:rPr>
              <a:t>بررسی مولفه‌ای از خسروانیات در تصوف خراسان/حبیب‌الله عباسی و زهرا رستمی. </a:t>
            </a:r>
            <a:br>
              <a:rPr lang="ar-SA" dirty="0" smtClean="0">
                <a:solidFill>
                  <a:schemeClr val="accent1">
                    <a:lumMod val="75000"/>
                  </a:schemeClr>
                </a:solidFill>
              </a:rPr>
            </a:br>
            <a:r>
              <a:rPr lang="ar-SA" dirty="0" smtClean="0">
                <a:solidFill>
                  <a:schemeClr val="accent1">
                    <a:lumMod val="75000"/>
                  </a:schemeClr>
                </a:solidFill>
              </a:rPr>
              <a:t>گذر از درگاه‌های کیهانی از نگاه مولوی/احد فرامرز قراملکی و شهرام محمدپور.</a:t>
            </a:r>
            <a:br>
              <a:rPr lang="ar-SA" dirty="0" smtClean="0">
                <a:solidFill>
                  <a:schemeClr val="accent1">
                    <a:lumMod val="75000"/>
                  </a:schemeClr>
                </a:solidFill>
              </a:rPr>
            </a:br>
            <a:r>
              <a:rPr lang="ar-SA" dirty="0" smtClean="0">
                <a:solidFill>
                  <a:schemeClr val="accent1">
                    <a:lumMod val="75000"/>
                  </a:schemeClr>
                </a:solidFill>
              </a:rPr>
              <a:t>ارزش عقل از دیدگاه ابن عربی و علامه طباطبایی/محمدمهدی گرجیان و هاجر پران سعدی</a:t>
            </a:r>
            <a:endParaRPr lang="en-US" dirty="0" smtClean="0">
              <a:solidFill>
                <a:schemeClr val="accent1">
                  <a:lumMod val="75000"/>
                </a:schemeClr>
              </a:solidFill>
            </a:endParaRPr>
          </a:p>
          <a:p>
            <a:pPr algn="r"/>
            <a:endParaRPr lang="en-US" dirty="0"/>
          </a:p>
        </p:txBody>
      </p:sp>
      <p:pic>
        <p:nvPicPr>
          <p:cNvPr id="18" name="ctl00_Main_LibraryShow1_rpt_main_ctl00_ctl00_ctl00_imgImage_thumb" descr="http://anjoman-erfan.com/usercontrols/UC_Misc/Thumbnail.ashx?size=0&amp;width=150&amp;imageurl=~/Files/Books/IMG_2.jpg">
            <a:hlinkClick r:id="rId4"/>
          </p:cNvPr>
          <p:cNvPicPr/>
          <p:nvPr/>
        </p:nvPicPr>
        <p:blipFill>
          <a:blip r:embed="rId5" cstate="print"/>
          <a:srcRect/>
          <a:stretch>
            <a:fillRect/>
          </a:stretch>
        </p:blipFill>
        <p:spPr bwMode="auto">
          <a:xfrm>
            <a:off x="1000100" y="3071810"/>
            <a:ext cx="1414780" cy="2061845"/>
          </a:xfrm>
          <a:prstGeom prst="rect">
            <a:avLst/>
          </a:prstGeom>
          <a:noFill/>
          <a:ln w="9525">
            <a:noFill/>
            <a:miter lim="800000"/>
            <a:headEnd/>
            <a:tailEnd/>
          </a:ln>
        </p:spPr>
      </p:pic>
    </p:spTree>
    <p:extLst>
      <p:ext uri="{BB962C8B-B14F-4D97-AF65-F5344CB8AC3E}">
        <p14:creationId xmlns:p14="http://schemas.microsoft.com/office/powerpoint/2010/main" xmlns="" val="2517231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6552728" cy="1412776"/>
          </a:xfrm>
          <a:blipFill dpi="0" rotWithShape="1">
            <a:blip r:embed="rId2" cstate="print">
              <a:extLst>
                <a:ext uri="{28A0092B-C50C-407E-A947-70E740481C1C}">
                  <a14:useLocalDpi xmlns:a14="http://schemas.microsoft.com/office/drawing/2010/main" xmlns="" val="0"/>
                </a:ext>
              </a:extLst>
            </a:blip>
            <a:srcRect/>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3600" dirty="0" smtClean="0">
                <a:solidFill>
                  <a:schemeClr val="accent6">
                    <a:lumMod val="50000"/>
                  </a:schemeClr>
                </a:solidFill>
              </a:rPr>
              <a:t>Winter</a:t>
            </a:r>
            <a:r>
              <a:rPr lang="fa-IR" sz="3600" dirty="0" smtClean="0">
                <a:solidFill>
                  <a:schemeClr val="accent6">
                    <a:lumMod val="50000"/>
                  </a:schemeClr>
                </a:solidFill>
              </a:rPr>
              <a:t> </a:t>
            </a:r>
            <a:r>
              <a:rPr lang="en-US" sz="3600" dirty="0" smtClean="0">
                <a:solidFill>
                  <a:schemeClr val="accent6">
                    <a:lumMod val="50000"/>
                  </a:schemeClr>
                </a:solidFill>
              </a:rPr>
              <a:t>2012-2013</a:t>
            </a:r>
            <a:r>
              <a:rPr lang="en-US"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fa-IR"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en-US" dirty="0" smtClean="0">
                <a:blipFill dpi="0" rotWithShape="1">
                  <a:blip r:embed="rId2">
                    <a:extLst>
                      <a:ext uri="{28A0092B-C50C-407E-A947-70E740481C1C}">
                        <a14:useLocalDpi xmlns:a14="http://schemas.microsoft.com/office/drawing/2010/main" xmlns="" val="0"/>
                      </a:ext>
                    </a:extLst>
                  </a:blip>
                  <a:srcRect/>
                  <a:stretch>
                    <a:fillRect/>
                  </a:stretch>
                </a:blipFill>
              </a:rPr>
              <a:t/>
            </a:r>
            <a:br>
              <a:rPr lang="en-US" dirty="0" smtClean="0">
                <a:blipFill dpi="0" rotWithShape="1">
                  <a:blip r:embed="rId2">
                    <a:extLst>
                      <a:ext uri="{28A0092B-C50C-407E-A947-70E740481C1C}">
                        <a14:useLocalDpi xmlns:a14="http://schemas.microsoft.com/office/drawing/2010/main" xmlns="" val="0"/>
                      </a:ext>
                    </a:extLst>
                  </a:blip>
                  <a:srcRect/>
                  <a:stretch>
                    <a:fillRect/>
                  </a:stretch>
                </a:blipFill>
              </a:rPr>
            </a:br>
            <a:r>
              <a:rPr lang="fa-IR" dirty="0" smtClean="0">
                <a:solidFill>
                  <a:schemeClr val="accent6">
                    <a:lumMod val="50000"/>
                  </a:schemeClr>
                </a:solidFill>
              </a:rPr>
              <a:t>     زمستان 91 </a:t>
            </a:r>
            <a:endParaRPr lang="en-US" dirty="0">
              <a:solidFill>
                <a:schemeClr val="accent6">
                  <a:lumMod val="50000"/>
                </a:schemeClr>
              </a:solidFill>
            </a:endParaRPr>
          </a:p>
        </p:txBody>
      </p:sp>
      <p:sp>
        <p:nvSpPr>
          <p:cNvPr id="11" name="Content Placeholder 10"/>
          <p:cNvSpPr>
            <a:spLocks noGrp="1"/>
          </p:cNvSpPr>
          <p:nvPr>
            <p:ph sz="quarter" idx="4"/>
          </p:nvPr>
        </p:nvSpPr>
        <p:spPr/>
        <p:txBody>
          <a:bodyPr>
            <a:normAutofit/>
          </a:bodyPr>
          <a:lstStyle/>
          <a:p>
            <a:pPr marL="0" indent="0" algn="just" rtl="1">
              <a:buNone/>
            </a:pPr>
            <a:r>
              <a:rPr lang="ar-SA" sz="5600" dirty="0" smtClean="0">
                <a:solidFill>
                  <a:srgbClr val="006666"/>
                </a:solidFill>
              </a:rPr>
              <a:t> </a:t>
            </a:r>
            <a:endParaRPr lang="en-US" sz="5600" dirty="0" smtClean="0">
              <a:solidFill>
                <a:srgbClr val="006666"/>
              </a:solidFill>
            </a:endParaRPr>
          </a:p>
          <a:p>
            <a:pPr marL="0" indent="0" algn="r">
              <a:buNone/>
            </a:pPr>
            <a:r>
              <a:rPr lang="ar-SA" dirty="0"/>
              <a:t> </a:t>
            </a:r>
            <a:endParaRPr lang="en-US" dirty="0"/>
          </a:p>
        </p:txBody>
      </p:sp>
      <p:sp>
        <p:nvSpPr>
          <p:cNvPr id="10" name="Text Placeholder 9"/>
          <p:cNvSpPr>
            <a:spLocks noGrp="1"/>
          </p:cNvSpPr>
          <p:nvPr>
            <p:ph type="body" sz="quarter" idx="3"/>
          </p:nvPr>
        </p:nvSpPr>
        <p:spPr>
          <a:xfrm>
            <a:off x="4800600" y="1628800"/>
            <a:ext cx="3886200" cy="76388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ar-SA" b="0" dirty="0" smtClean="0">
                <a:ln w="18415" cmpd="sng">
                  <a:solidFill>
                    <a:srgbClr val="FFFFFF"/>
                  </a:solidFill>
                  <a:prstDash val="solid"/>
                </a:ln>
                <a:effectLst>
                  <a:outerShdw blurRad="63500" dir="3600000" algn="tl" rotWithShape="0">
                    <a:srgbClr val="000000">
                      <a:alpha val="70000"/>
                    </a:srgbClr>
                  </a:outerShdw>
                </a:effectLst>
                <a:latin typeface="Calibri" pitchFamily="34" charset="0"/>
                <a:ea typeface="Calibri" pitchFamily="34" charset="0"/>
                <a:cs typeface="Arial" pitchFamily="34" charset="0"/>
              </a:rPr>
              <a:t>دیدار </a:t>
            </a:r>
            <a:r>
              <a:rPr lang="ar-SA" b="0" dirty="0" smtClean="0">
                <a:ln w="18415" cmpd="sng">
                  <a:solidFill>
                    <a:srgbClr val="FFFFFF"/>
                  </a:solidFill>
                  <a:prstDash val="solid"/>
                </a:ln>
                <a:effectLst>
                  <a:outerShdw blurRad="63500" dir="3600000" algn="tl" rotWithShape="0">
                    <a:srgbClr val="000000">
                      <a:alpha val="70000"/>
                    </a:srgbClr>
                  </a:outerShdw>
                </a:effectLst>
                <a:latin typeface="Calibri" pitchFamily="34" charset="0"/>
                <a:ea typeface="Calibri" pitchFamily="34" charset="0"/>
                <a:cs typeface="Arial" pitchFamily="34" charset="0"/>
              </a:rPr>
              <a:t>اعضای هیئت مدیره انجمن از کارگاه تخصصی </a:t>
            </a:r>
            <a:r>
              <a:rPr lang="ar-SA" b="0" dirty="0" smtClean="0">
                <a:ln w="18415" cmpd="sng">
                  <a:solidFill>
                    <a:srgbClr val="FFFFFF"/>
                  </a:solidFill>
                  <a:prstDash val="solid"/>
                </a:ln>
                <a:effectLst>
                  <a:outerShdw blurRad="63500" dir="3600000" algn="tl" rotWithShape="0">
                    <a:srgbClr val="000000">
                      <a:alpha val="70000"/>
                    </a:srgbClr>
                  </a:outerShdw>
                </a:effectLst>
                <a:latin typeface="Calibri" pitchFamily="34" charset="0"/>
                <a:ea typeface="Calibri" pitchFamily="34" charset="0"/>
                <a:cs typeface="Arial" pitchFamily="34" charset="0"/>
              </a:rPr>
              <a:t>غدیرپژوهی</a:t>
            </a:r>
            <a:endParaRPr lang="en-US" b="0" dirty="0">
              <a:ln w="18415" cmpd="sng">
                <a:solidFill>
                  <a:srgbClr val="FFFFFF"/>
                </a:solidFill>
                <a:prstDash val="solid"/>
              </a:ln>
              <a:effectLst>
                <a:outerShdw blurRad="63500" dir="3600000" algn="tl" rotWithShape="0">
                  <a:srgbClr val="000000">
                    <a:alpha val="70000"/>
                  </a:srgbClr>
                </a:outerShdw>
              </a:effectLst>
            </a:endParaRPr>
          </a:p>
        </p:txBody>
      </p:sp>
      <p:pic>
        <p:nvPicPr>
          <p:cNvPr id="1027" name="Picture 3" descr="C:\Users\pakide\Desktop\Arm.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52320" y="116631"/>
            <a:ext cx="1152128" cy="115836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xmlns="">
                <a:solidFill>
                  <a:srgbClr val="FFFFFF"/>
                </a:solidFill>
              </a14:hiddenFill>
            </a:ext>
          </a:extLst>
        </p:spPr>
      </p:pic>
      <p:sp>
        <p:nvSpPr>
          <p:cNvPr id="1029" name="Rectangle 5"/>
          <p:cNvSpPr>
            <a:spLocks noChangeArrowheads="1"/>
          </p:cNvSpPr>
          <p:nvPr/>
        </p:nvSpPr>
        <p:spPr bwMode="auto">
          <a:xfrm>
            <a:off x="4786314" y="2493706"/>
            <a:ext cx="4143404" cy="2108269"/>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300" b="0" i="0" u="none" strike="noStrike" cap="none" normalizeH="0" baseline="0" dirty="0" smtClean="0">
                <a:ln>
                  <a:noFill/>
                </a:ln>
                <a:solidFill>
                  <a:schemeClr val="accent4">
                    <a:lumMod val="50000"/>
                  </a:schemeClr>
                </a:solidFill>
                <a:effectLst/>
                <a:latin typeface="Calibri" pitchFamily="34" charset="0"/>
                <a:ea typeface="Times New Roman" pitchFamily="18" charset="0"/>
                <a:cs typeface="Arial" pitchFamily="34" charset="0"/>
              </a:rPr>
              <a:t>رئیس انجمن علمی عرفان اسلامی ایران به‌همراه تنی چند از اعضای هیئت مدیره انجمن، روز دوشنبه 9 بهمن‌ماه از کارگاه تخصصی غدیرپژوهی دیدار کردند. این کارگاه وابسته به بنیاد علوم و معارف اسلامی دانش‌پژوهان می‌باشد. حجت‌الاسلام والمسلمین جناب آقای سعید شاه‌آبادی مدیر بنیاد علوم و معارف اسلامی در این دیدار از فعالیت‌های علمی و فرهنگی بنیاد صحبت کردند و نقش ستاد عارف کامل (منسوب به آیت‌الله العظمی میرزا محمدعلی شاه‌آبادی </a:t>
            </a:r>
            <a:r>
              <a:rPr kumimoji="0" lang="ar-SA" sz="1300" b="0" i="0" u="none" strike="noStrike" cap="none" normalizeH="0" baseline="30000" dirty="0" smtClean="0">
                <a:ln>
                  <a:noFill/>
                </a:ln>
                <a:solidFill>
                  <a:schemeClr val="accent4">
                    <a:lumMod val="50000"/>
                  </a:schemeClr>
                </a:solidFill>
                <a:effectLst/>
                <a:latin typeface="Calibri" pitchFamily="34" charset="0"/>
                <a:ea typeface="Times New Roman" pitchFamily="18" charset="0"/>
                <a:cs typeface="Arial" pitchFamily="34" charset="0"/>
              </a:rPr>
              <a:t>(ره)</a:t>
            </a:r>
            <a:r>
              <a:rPr kumimoji="0" lang="ar-SA" sz="1300" b="0" i="0" u="none" strike="noStrike" cap="none" normalizeH="0" baseline="0" dirty="0" smtClean="0">
                <a:ln>
                  <a:noFill/>
                </a:ln>
                <a:solidFill>
                  <a:schemeClr val="accent4">
                    <a:lumMod val="50000"/>
                  </a:schemeClr>
                </a:solidFill>
                <a:effectLst/>
                <a:latin typeface="Calibri" pitchFamily="34" charset="0"/>
                <a:ea typeface="Times New Roman" pitchFamily="18" charset="0"/>
                <a:cs typeface="Arial" pitchFamily="34" charset="0"/>
              </a:rPr>
              <a:t>) را در تبیین معارف شیعی برشمردند.</a:t>
            </a:r>
            <a:endParaRPr kumimoji="0" lang="en-US" sz="900" b="0" i="0" u="none" strike="noStrike" cap="none" normalizeH="0" baseline="0" dirty="0" smtClean="0">
              <a:ln>
                <a:noFill/>
              </a:ln>
              <a:solidFill>
                <a:schemeClr val="accent4">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8" name="Picture 4" descr="http://www.anjoman-erfan.com/files/Media/IMG_1356.JPG"/>
          <p:cNvPicPr>
            <a:picLocks noChangeAspect="1" noChangeArrowheads="1"/>
          </p:cNvPicPr>
          <p:nvPr/>
        </p:nvPicPr>
        <p:blipFill>
          <a:blip r:embed="rId4" cstate="print"/>
          <a:srcRect/>
          <a:stretch>
            <a:fillRect/>
          </a:stretch>
        </p:blipFill>
        <p:spPr bwMode="auto">
          <a:xfrm>
            <a:off x="571472" y="1714488"/>
            <a:ext cx="4124324" cy="2643206"/>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030" name="Rectangle 6"/>
          <p:cNvSpPr>
            <a:spLocks noChangeArrowheads="1"/>
          </p:cNvSpPr>
          <p:nvPr/>
        </p:nvSpPr>
        <p:spPr bwMode="auto">
          <a:xfrm rot="10800000" flipV="1">
            <a:off x="357158" y="4653671"/>
            <a:ext cx="4286280" cy="1569660"/>
          </a:xfrm>
          <a:prstGeom prst="rect">
            <a:avLst/>
          </a:prstGeom>
          <a:solidFill>
            <a:schemeClr val="accent2">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300" b="0" i="0" u="none" strike="noStrike" cap="none" normalizeH="0" baseline="0" dirty="0" smtClean="0">
                <a:ln>
                  <a:noFill/>
                </a:ln>
                <a:solidFill>
                  <a:schemeClr val="accent4">
                    <a:lumMod val="50000"/>
                  </a:schemeClr>
                </a:solidFill>
                <a:effectLst/>
                <a:latin typeface="Calibri" pitchFamily="34" charset="0"/>
                <a:ea typeface="Times New Roman" pitchFamily="18" charset="0"/>
                <a:cs typeface="Arial" pitchFamily="34" charset="0"/>
              </a:rPr>
              <a:t>همچنین ادامه مشارکت و پیگیری تعاملات در برگزاری همایش بین‌المللی عرفان‌اسلامی، نظر و عمل در سال آتی دستورکار دیگر این جلسه بود.</a:t>
            </a:r>
            <a:endParaRPr kumimoji="0" lang="en-US" sz="900" b="0" i="0" u="none" strike="noStrike" cap="none" normalizeH="0" baseline="0" dirty="0" smtClean="0">
              <a:ln>
                <a:noFill/>
              </a:ln>
              <a:solidFill>
                <a:schemeClr val="accent4">
                  <a:lumMod val="50000"/>
                </a:schemeClr>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SA" sz="1300" b="0" i="0" u="none" strike="noStrike" cap="none" normalizeH="0" baseline="0" dirty="0" smtClean="0">
                <a:ln>
                  <a:noFill/>
                </a:ln>
                <a:solidFill>
                  <a:schemeClr val="accent4">
                    <a:lumMod val="50000"/>
                  </a:schemeClr>
                </a:solidFill>
                <a:effectLst/>
                <a:latin typeface="Calibri" pitchFamily="34" charset="0"/>
                <a:ea typeface="Times New Roman" pitchFamily="18" charset="0"/>
                <a:cs typeface="Arial" pitchFamily="34" charset="0"/>
              </a:rPr>
              <a:t>خانم دکتر فاطمه طباطبایی استفاده از ظرفیت‌های موجود در انجمن علمی عرفان اسلامی را برای گسترش فعالیت‌های بنیاد برشمردند و در پایان نیز دو طرف بر استمرار همکاری‌ها و عقد تفاهم‌نامه میان انجمن علمی عرفان اسلامی ایران و بنیاد علوم و معارف اسلامی تاکید نمودند.</a:t>
            </a:r>
            <a:endParaRPr kumimoji="0" lang="en-US" sz="900" b="0" i="0" u="none" strike="noStrike" cap="none" normalizeH="0" baseline="0" dirty="0" smtClean="0">
              <a:ln>
                <a:noFill/>
              </a:ln>
              <a:solidFill>
                <a:schemeClr val="accent4">
                  <a:lumMod val="50000"/>
                </a:schemeClr>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8" name="Picture 17" descr="http://www.anjoman-erfan.com/files/Media/IMG_1357.JPG"/>
          <p:cNvPicPr/>
          <p:nvPr/>
        </p:nvPicPr>
        <p:blipFill>
          <a:blip r:embed="rId5" cstate="print"/>
          <a:srcRect/>
          <a:stretch>
            <a:fillRect/>
          </a:stretch>
        </p:blipFill>
        <p:spPr bwMode="auto">
          <a:xfrm>
            <a:off x="4929191" y="4429132"/>
            <a:ext cx="3786214" cy="2143140"/>
          </a:xfrm>
          <a:prstGeom prst="rect">
            <a:avLst/>
          </a:prstGeom>
          <a:ln w="38100" cap="sq">
            <a:noFill/>
            <a:prstDash val="solid"/>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Tree>
    <p:extLst>
      <p:ext uri="{BB962C8B-B14F-4D97-AF65-F5344CB8AC3E}">
        <p14:creationId xmlns:p14="http://schemas.microsoft.com/office/powerpoint/2010/main" xmlns="" val="2517231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6552728" cy="1412776"/>
          </a:xfrm>
          <a:blipFill dpi="0" rotWithShape="1">
            <a:blip r:embed="rId2" cstate="print">
              <a:extLst>
                <a:ext uri="{28A0092B-C50C-407E-A947-70E740481C1C}">
                  <a14:useLocalDpi xmlns:a14="http://schemas.microsoft.com/office/drawing/2010/main" xmlns="" val="0"/>
                </a:ext>
              </a:extLst>
            </a:blip>
            <a:srcRect/>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3600" dirty="0" smtClean="0">
                <a:solidFill>
                  <a:schemeClr val="accent6">
                    <a:lumMod val="50000"/>
                  </a:schemeClr>
                </a:solidFill>
              </a:rPr>
              <a:t>Winter</a:t>
            </a:r>
            <a:r>
              <a:rPr lang="fa-IR" sz="3600" dirty="0" smtClean="0">
                <a:solidFill>
                  <a:schemeClr val="accent6">
                    <a:lumMod val="50000"/>
                  </a:schemeClr>
                </a:solidFill>
              </a:rPr>
              <a:t> </a:t>
            </a:r>
            <a:r>
              <a:rPr lang="en-US" sz="3600" dirty="0" smtClean="0">
                <a:solidFill>
                  <a:schemeClr val="accent6">
                    <a:lumMod val="50000"/>
                  </a:schemeClr>
                </a:solidFill>
              </a:rPr>
              <a:t>2012-2013</a:t>
            </a:r>
            <a:r>
              <a:rPr lang="en-US"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fa-IR"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en-US" dirty="0" smtClean="0">
                <a:blipFill dpi="0" rotWithShape="1">
                  <a:blip r:embed="rId2">
                    <a:extLst>
                      <a:ext uri="{28A0092B-C50C-407E-A947-70E740481C1C}">
                        <a14:useLocalDpi xmlns:a14="http://schemas.microsoft.com/office/drawing/2010/main" xmlns="" val="0"/>
                      </a:ext>
                    </a:extLst>
                  </a:blip>
                  <a:srcRect/>
                  <a:stretch>
                    <a:fillRect/>
                  </a:stretch>
                </a:blipFill>
              </a:rPr>
              <a:t/>
            </a:r>
            <a:br>
              <a:rPr lang="en-US" dirty="0" smtClean="0">
                <a:blipFill dpi="0" rotWithShape="1">
                  <a:blip r:embed="rId2">
                    <a:extLst>
                      <a:ext uri="{28A0092B-C50C-407E-A947-70E740481C1C}">
                        <a14:useLocalDpi xmlns:a14="http://schemas.microsoft.com/office/drawing/2010/main" xmlns="" val="0"/>
                      </a:ext>
                    </a:extLst>
                  </a:blip>
                  <a:srcRect/>
                  <a:stretch>
                    <a:fillRect/>
                  </a:stretch>
                </a:blipFill>
              </a:rPr>
            </a:br>
            <a:r>
              <a:rPr lang="fa-IR" dirty="0" smtClean="0">
                <a:solidFill>
                  <a:schemeClr val="accent6">
                    <a:lumMod val="50000"/>
                  </a:schemeClr>
                </a:solidFill>
              </a:rPr>
              <a:t>     زمستان 91 </a:t>
            </a:r>
            <a:endParaRPr lang="en-US" dirty="0">
              <a:solidFill>
                <a:schemeClr val="accent6">
                  <a:lumMod val="50000"/>
                </a:schemeClr>
              </a:solidFill>
            </a:endParaRPr>
          </a:p>
        </p:txBody>
      </p:sp>
      <p:sp>
        <p:nvSpPr>
          <p:cNvPr id="10" name="Text Placeholder 9"/>
          <p:cNvSpPr>
            <a:spLocks noGrp="1"/>
          </p:cNvSpPr>
          <p:nvPr>
            <p:ph type="body" sz="quarter" idx="3"/>
          </p:nvPr>
        </p:nvSpPr>
        <p:spPr>
          <a:xfrm>
            <a:off x="4800600" y="1628800"/>
            <a:ext cx="4057680" cy="76388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ar-SA" dirty="0" smtClean="0"/>
              <a:t>دیدار دکتر یحیی علوی(بونو) از انجمن علمی عرفان اسلامی ایران</a:t>
            </a:r>
            <a:endParaRPr lang="en-US" dirty="0"/>
          </a:p>
        </p:txBody>
      </p:sp>
      <p:pic>
        <p:nvPicPr>
          <p:cNvPr id="1027" name="Picture 3" descr="C:\Users\pakide\Desktop\Arm.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52320" y="116631"/>
            <a:ext cx="1152128" cy="115836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xmlns="">
                <a:solidFill>
                  <a:srgbClr val="FFFFFF"/>
                </a:solidFill>
              </a14:hiddenFill>
            </a:ext>
          </a:extLst>
        </p:spPr>
      </p:pic>
      <p:sp>
        <p:nvSpPr>
          <p:cNvPr id="17409" name="Rectangle 1"/>
          <p:cNvSpPr>
            <a:spLocks noChangeArrowheads="1"/>
          </p:cNvSpPr>
          <p:nvPr/>
        </p:nvSpPr>
        <p:spPr bwMode="auto">
          <a:xfrm>
            <a:off x="4786314" y="2433245"/>
            <a:ext cx="4071966" cy="1200329"/>
          </a:xfrm>
          <a:prstGeom prst="rect">
            <a:avLst/>
          </a:prstGeom>
          <a:solidFill>
            <a:schemeClr val="accent4">
              <a:lumMod val="60000"/>
              <a:lumOff val="4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800" b="0" i="0" u="none" strike="noStrike" cap="none" normalizeH="0" baseline="0" dirty="0" smtClean="0">
                <a:ln>
                  <a:noFill/>
                </a:ln>
                <a:solidFill>
                  <a:srgbClr val="003300"/>
                </a:solidFill>
                <a:effectLst/>
                <a:latin typeface="Calibri" pitchFamily="34" charset="0"/>
                <a:ea typeface="Times New Roman" pitchFamily="18" charset="0"/>
                <a:cs typeface="Arial" pitchFamily="34" charset="0"/>
              </a:rPr>
              <a:t>آقای دکتر یحیی بونو عرفان‌پژوه برجسته عرفان اسلامی روز دوشنبه دوم بهمن‌ماه در دفتر انجمن حضور یافته و با خانم دکتر طباطبایی رئیس انجمن دیدار نمودند.</a:t>
            </a:r>
            <a:endParaRPr kumimoji="0" lang="en-US" sz="900" b="0" i="0" u="none" strike="noStrike" cap="none" normalizeH="0" baseline="0" dirty="0" smtClean="0">
              <a:ln>
                <a:noFill/>
              </a:ln>
              <a:solidFill>
                <a:srgbClr val="003300"/>
              </a:solidFill>
              <a:effectLst/>
              <a:latin typeface="Arial" pitchFamily="34" charset="0"/>
              <a:cs typeface="Arial" pitchFamily="34" charset="0"/>
            </a:endParaRPr>
          </a:p>
        </p:txBody>
      </p:sp>
      <p:pic>
        <p:nvPicPr>
          <p:cNvPr id="13" name="Picture 12" descr="http://www.anjoman-erfan.com/files/Media/IMG_1350.JPG">
            <a:hlinkClick r:id="rId4"/>
          </p:cNvPr>
          <p:cNvPicPr/>
          <p:nvPr/>
        </p:nvPicPr>
        <p:blipFill>
          <a:blip r:embed="rId5" cstate="print"/>
          <a:srcRect/>
          <a:stretch>
            <a:fillRect/>
          </a:stretch>
        </p:blipFill>
        <p:spPr bwMode="auto">
          <a:xfrm>
            <a:off x="714347" y="1643050"/>
            <a:ext cx="3786215" cy="2786082"/>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18" name="Picture 17" descr="http://www.anjoman-erfan.com/files/Media/IMG_1344.JPG">
            <a:hlinkClick r:id="rId4"/>
          </p:cNvPr>
          <p:cNvPicPr/>
          <p:nvPr/>
        </p:nvPicPr>
        <p:blipFill>
          <a:blip r:embed="rId6" cstate="print"/>
          <a:srcRect/>
          <a:stretch>
            <a:fillRect/>
          </a:stretch>
        </p:blipFill>
        <p:spPr bwMode="auto">
          <a:xfrm>
            <a:off x="4786314" y="3714752"/>
            <a:ext cx="4071966" cy="262892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9" name="Rectangle 18"/>
          <p:cNvSpPr/>
          <p:nvPr/>
        </p:nvSpPr>
        <p:spPr>
          <a:xfrm>
            <a:off x="571472" y="4572008"/>
            <a:ext cx="3929090" cy="1754326"/>
          </a:xfrm>
          <a:prstGeom prst="rect">
            <a:avLst/>
          </a:prstGeom>
          <a:solidFill>
            <a:schemeClr val="accent4">
              <a:lumMod val="60000"/>
              <a:lumOff val="40000"/>
            </a:schemeClr>
          </a:solidFill>
        </p:spPr>
        <p:txBody>
          <a:bodyPr wrap="square">
            <a:spAutoFit/>
          </a:bodyPr>
          <a:lstStyle/>
          <a:p>
            <a:pPr lvl="0" algn="r" rtl="1" eaLnBrk="0" fontAlgn="base" hangingPunct="0">
              <a:spcBef>
                <a:spcPct val="0"/>
              </a:spcBef>
              <a:spcAft>
                <a:spcPct val="0"/>
              </a:spcAft>
            </a:pPr>
            <a:r>
              <a:rPr lang="ar-SA" dirty="0" smtClean="0">
                <a:solidFill>
                  <a:srgbClr val="003300"/>
                </a:solidFill>
                <a:latin typeface="Calibri" pitchFamily="34" charset="0"/>
                <a:ea typeface="Times New Roman" pitchFamily="18" charset="0"/>
                <a:cs typeface="Arial" pitchFamily="34" charset="0"/>
              </a:rPr>
              <a:t>در این دیدار علاوه بر ذکر فعالیت‌های علمی اخیر آقای دکتر بونو، توضیحاتی راجع به همایش بین‌المللی عرفان اسلامی، نظر و عمل توسط خانم دکتر طباطبایی ارائه شد و برای حضور و ارائه مقاله در همایش از آقای دکتر بونو دعوت صورت گرفت.</a:t>
            </a:r>
            <a:endParaRPr lang="ar-SA" dirty="0" smtClean="0">
              <a:solidFill>
                <a:srgbClr val="003300"/>
              </a:solidFill>
              <a:latin typeface="Arial" pitchFamily="34" charset="0"/>
              <a:cs typeface="Arial" pitchFamily="34" charset="0"/>
            </a:endParaRPr>
          </a:p>
        </p:txBody>
      </p:sp>
    </p:spTree>
    <p:extLst>
      <p:ext uri="{BB962C8B-B14F-4D97-AF65-F5344CB8AC3E}">
        <p14:creationId xmlns:p14="http://schemas.microsoft.com/office/powerpoint/2010/main" xmlns="" val="2517231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6552728" cy="1412776"/>
          </a:xfrm>
          <a:blipFill dpi="0" rotWithShape="1">
            <a:blip r:embed="rId2" cstate="print">
              <a:extLst>
                <a:ext uri="{28A0092B-C50C-407E-A947-70E740481C1C}">
                  <a14:useLocalDpi xmlns:a14="http://schemas.microsoft.com/office/drawing/2010/main" xmlns="" val="0"/>
                </a:ext>
              </a:extLst>
            </a:blip>
            <a:srcRect/>
            <a:stretch>
              <a:fillRect/>
            </a:stretch>
          </a:blipFill>
          <a:ln>
            <a:solidFill>
              <a:schemeClr val="accent6">
                <a:lumMod val="50000"/>
              </a:schemeClr>
            </a:solid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3600" dirty="0" smtClean="0">
                <a:solidFill>
                  <a:schemeClr val="accent6">
                    <a:lumMod val="50000"/>
                  </a:schemeClr>
                </a:solidFill>
              </a:rPr>
              <a:t>Winter</a:t>
            </a:r>
            <a:r>
              <a:rPr lang="fa-IR" sz="3600" dirty="0" smtClean="0">
                <a:solidFill>
                  <a:schemeClr val="accent6">
                    <a:lumMod val="50000"/>
                  </a:schemeClr>
                </a:solidFill>
              </a:rPr>
              <a:t> </a:t>
            </a:r>
            <a:r>
              <a:rPr lang="en-US" sz="3600" dirty="0" smtClean="0">
                <a:solidFill>
                  <a:schemeClr val="accent6">
                    <a:lumMod val="50000"/>
                  </a:schemeClr>
                </a:solidFill>
              </a:rPr>
              <a:t>2012-2013</a:t>
            </a:r>
            <a:r>
              <a:rPr lang="en-US"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fa-IR"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en-US" dirty="0" smtClean="0">
                <a:blipFill dpi="0" rotWithShape="1">
                  <a:blip r:embed="rId2">
                    <a:extLst>
                      <a:ext uri="{28A0092B-C50C-407E-A947-70E740481C1C}">
                        <a14:useLocalDpi xmlns:a14="http://schemas.microsoft.com/office/drawing/2010/main" xmlns="" val="0"/>
                      </a:ext>
                    </a:extLst>
                  </a:blip>
                  <a:srcRect/>
                  <a:stretch>
                    <a:fillRect/>
                  </a:stretch>
                </a:blipFill>
              </a:rPr>
              <a:t/>
            </a:r>
            <a:br>
              <a:rPr lang="en-US" dirty="0" smtClean="0">
                <a:blipFill dpi="0" rotWithShape="1">
                  <a:blip r:embed="rId2">
                    <a:extLst>
                      <a:ext uri="{28A0092B-C50C-407E-A947-70E740481C1C}">
                        <a14:useLocalDpi xmlns:a14="http://schemas.microsoft.com/office/drawing/2010/main" xmlns="" val="0"/>
                      </a:ext>
                    </a:extLst>
                  </a:blip>
                  <a:srcRect/>
                  <a:stretch>
                    <a:fillRect/>
                  </a:stretch>
                </a:blipFill>
              </a:rPr>
            </a:br>
            <a:r>
              <a:rPr lang="fa-IR" dirty="0" smtClean="0">
                <a:solidFill>
                  <a:schemeClr val="accent6">
                    <a:lumMod val="50000"/>
                  </a:schemeClr>
                </a:solidFill>
              </a:rPr>
              <a:t>     زمستان 91 </a:t>
            </a:r>
            <a:endParaRPr lang="en-US" dirty="0">
              <a:solidFill>
                <a:schemeClr val="accent6">
                  <a:lumMod val="50000"/>
                </a:schemeClr>
              </a:solidFill>
            </a:endParaRPr>
          </a:p>
        </p:txBody>
      </p:sp>
      <p:sp>
        <p:nvSpPr>
          <p:cNvPr id="11" name="Content Placeholder 10"/>
          <p:cNvSpPr>
            <a:spLocks noGrp="1"/>
          </p:cNvSpPr>
          <p:nvPr>
            <p:ph sz="quarter" idx="4"/>
          </p:nvPr>
        </p:nvSpPr>
        <p:spPr>
          <a:xfrm>
            <a:off x="4800600" y="2438400"/>
            <a:ext cx="3886200" cy="1276352"/>
          </a:xfrm>
          <a:solidFill>
            <a:schemeClr val="accent4">
              <a:lumMod val="20000"/>
              <a:lumOff val="80000"/>
            </a:schemeClr>
          </a:solidFill>
        </p:spPr>
        <p:txBody>
          <a:bodyPr>
            <a:normAutofit fontScale="25000" lnSpcReduction="20000"/>
          </a:bodyPr>
          <a:lstStyle/>
          <a:p>
            <a:pPr algn="r" rtl="1">
              <a:buNone/>
            </a:pPr>
            <a:r>
              <a:rPr lang="ar-SA" sz="6400" dirty="0" smtClean="0">
                <a:solidFill>
                  <a:srgbClr val="003300"/>
                </a:solidFill>
              </a:rPr>
              <a:t>این همایش از سوی دبیرخانه ممیزی توسعه علوم انسانی در هفدهم اسفندماه سال 91 برگزار شد و اعضای هیئت مدیره انجمن‌های علمی حوزه علوم انسانی در آن حضور بهم رساندند.</a:t>
            </a:r>
            <a:endParaRPr lang="en-US" sz="6400" dirty="0" smtClean="0">
              <a:solidFill>
                <a:srgbClr val="003300"/>
              </a:solidFill>
            </a:endParaRPr>
          </a:p>
          <a:p>
            <a:pPr marL="0" indent="0" algn="r">
              <a:buNone/>
            </a:pPr>
            <a:endParaRPr lang="en-US" dirty="0"/>
          </a:p>
        </p:txBody>
      </p:sp>
      <p:sp>
        <p:nvSpPr>
          <p:cNvPr id="10" name="Text Placeholder 9"/>
          <p:cNvSpPr>
            <a:spLocks noGrp="1"/>
          </p:cNvSpPr>
          <p:nvPr>
            <p:ph type="body" sz="quarter" idx="3"/>
          </p:nvPr>
        </p:nvSpPr>
        <p:spPr>
          <a:xfrm>
            <a:off x="611560" y="1752600"/>
            <a:ext cx="8075240" cy="64008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a:r>
              <a:rPr lang="ar-SA" dirty="0" smtClean="0"/>
              <a:t>شرکت در ششمین هم‌اندیشی ممیزی </a:t>
            </a:r>
            <a:r>
              <a:rPr lang="ar-SA" dirty="0" smtClean="0"/>
              <a:t>علوم‌انسانی</a:t>
            </a:r>
            <a:endParaRPr lang="en-US" dirty="0"/>
          </a:p>
        </p:txBody>
      </p:sp>
      <p:pic>
        <p:nvPicPr>
          <p:cNvPr id="1027" name="Picture 3" descr="C:\Users\pakide\Desktop\Arm.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52320" y="116631"/>
            <a:ext cx="1152128" cy="115836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xmlns="">
                <a:solidFill>
                  <a:srgbClr val="FFFFFF"/>
                </a:solidFill>
              </a14:hiddenFill>
            </a:ext>
          </a:extLst>
        </p:spPr>
      </p:pic>
      <p:pic>
        <p:nvPicPr>
          <p:cNvPr id="7" name="Picture 6" descr="http://www.anjoman-erfan.com/files/Media/DSC01704.JPG"/>
          <p:cNvPicPr/>
          <p:nvPr/>
        </p:nvPicPr>
        <p:blipFill>
          <a:blip r:embed="rId4" cstate="print"/>
          <a:srcRect/>
          <a:stretch>
            <a:fillRect/>
          </a:stretch>
        </p:blipFill>
        <p:spPr bwMode="auto">
          <a:xfrm>
            <a:off x="4929190" y="3857628"/>
            <a:ext cx="3555995" cy="2398395"/>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pic>
        <p:nvPicPr>
          <p:cNvPr id="8" name="Picture 7" descr="http://www.anjoman-erfan.com/files/Media/DSC01713.JPG"/>
          <p:cNvPicPr/>
          <p:nvPr/>
        </p:nvPicPr>
        <p:blipFill>
          <a:blip r:embed="rId5" cstate="print"/>
          <a:srcRect/>
          <a:stretch>
            <a:fillRect/>
          </a:stretch>
        </p:blipFill>
        <p:spPr bwMode="auto">
          <a:xfrm>
            <a:off x="642909" y="2571745"/>
            <a:ext cx="3643339" cy="2071702"/>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9" name="Content Placeholder 8"/>
          <p:cNvSpPr>
            <a:spLocks noGrp="1"/>
          </p:cNvSpPr>
          <p:nvPr>
            <p:ph sz="quarter" idx="2"/>
          </p:nvPr>
        </p:nvSpPr>
        <p:spPr>
          <a:xfrm>
            <a:off x="642910" y="4786322"/>
            <a:ext cx="3714776" cy="1643074"/>
          </a:xfrm>
          <a:solidFill>
            <a:schemeClr val="accent4">
              <a:lumMod val="20000"/>
              <a:lumOff val="80000"/>
            </a:schemeClr>
          </a:solidFill>
        </p:spPr>
        <p:txBody>
          <a:bodyPr>
            <a:normAutofit fontScale="62500" lnSpcReduction="20000"/>
          </a:bodyPr>
          <a:lstStyle/>
          <a:p>
            <a:pPr algn="r"/>
            <a:r>
              <a:rPr lang="ar-SA" dirty="0" smtClean="0">
                <a:solidFill>
                  <a:srgbClr val="003300"/>
                </a:solidFill>
              </a:rPr>
              <a:t> آقای دکتر قبادی، دبیر ممیزی توسعه علوم انسانی پس از خیر مقدم به تبیین اهداف هم‌اندیشی پرداختند. سخنران بعدی همایش آقای دکتر واعظ‌‌زاده رئیس محترم الگوی اسلامی ایرانی پیشرفت بودند که </a:t>
            </a:r>
            <a:r>
              <a:rPr lang="ar-SA" dirty="0" smtClean="0">
                <a:solidFill>
                  <a:srgbClr val="003300"/>
                </a:solidFill>
              </a:rPr>
              <a:t>مولفه‌های </a:t>
            </a:r>
            <a:r>
              <a:rPr lang="ar-SA" dirty="0" smtClean="0">
                <a:solidFill>
                  <a:srgbClr val="003300"/>
                </a:solidFill>
              </a:rPr>
              <a:t>نظام ملی نوآوری را برشمردند</a:t>
            </a:r>
            <a:r>
              <a:rPr lang="ar-SA" dirty="0" smtClean="0">
                <a:solidFill>
                  <a:srgbClr val="003300"/>
                </a:solidFill>
              </a:rPr>
              <a:t>.</a:t>
            </a:r>
            <a:endParaRPr lang="en-US" dirty="0" smtClean="0">
              <a:solidFill>
                <a:srgbClr val="003300"/>
              </a:solidFill>
            </a:endParaRPr>
          </a:p>
        </p:txBody>
      </p:sp>
    </p:spTree>
    <p:extLst>
      <p:ext uri="{BB962C8B-B14F-4D97-AF65-F5344CB8AC3E}">
        <p14:creationId xmlns:p14="http://schemas.microsoft.com/office/powerpoint/2010/main" xmlns="" val="4239001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6552728" cy="1412776"/>
          </a:xfrm>
          <a:blipFill dpi="0" rotWithShape="1">
            <a:blip r:embed="rId2" cstate="print">
              <a:extLst>
                <a:ext uri="{28A0092B-C50C-407E-A947-70E740481C1C}">
                  <a14:useLocalDpi xmlns:a14="http://schemas.microsoft.com/office/drawing/2010/main" xmlns="" val="0"/>
                </a:ext>
              </a:extLst>
            </a:blip>
            <a:srcRect/>
            <a:stretch>
              <a:fillRect/>
            </a:stretch>
          </a:blip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r>
              <a:rPr lang="en-US" sz="3600" dirty="0" smtClean="0">
                <a:solidFill>
                  <a:schemeClr val="accent6">
                    <a:lumMod val="50000"/>
                  </a:schemeClr>
                </a:solidFill>
              </a:rPr>
              <a:t>Winter</a:t>
            </a:r>
            <a:r>
              <a:rPr lang="fa-IR" sz="3600" dirty="0" smtClean="0">
                <a:solidFill>
                  <a:schemeClr val="accent6">
                    <a:lumMod val="50000"/>
                  </a:schemeClr>
                </a:solidFill>
              </a:rPr>
              <a:t> </a:t>
            </a:r>
            <a:r>
              <a:rPr lang="en-US" sz="3600" dirty="0" smtClean="0">
                <a:solidFill>
                  <a:schemeClr val="accent6">
                    <a:lumMod val="50000"/>
                  </a:schemeClr>
                </a:solidFill>
              </a:rPr>
              <a:t>2012-2013</a:t>
            </a:r>
            <a:r>
              <a:rPr lang="en-US"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fa-IR" sz="3600" dirty="0" smtClean="0">
                <a:blipFill dpi="0" rotWithShape="1">
                  <a:blip r:embed="rId2">
                    <a:extLst>
                      <a:ext uri="{28A0092B-C50C-407E-A947-70E740481C1C}">
                        <a14:useLocalDpi xmlns:a14="http://schemas.microsoft.com/office/drawing/2010/main" xmlns="" val="0"/>
                      </a:ext>
                    </a:extLst>
                  </a:blip>
                  <a:srcRect/>
                  <a:stretch>
                    <a:fillRect/>
                  </a:stretch>
                </a:blipFill>
              </a:rPr>
              <a:t> </a:t>
            </a:r>
            <a:r>
              <a:rPr lang="en-US" dirty="0" smtClean="0">
                <a:blipFill dpi="0" rotWithShape="1">
                  <a:blip r:embed="rId2">
                    <a:extLst>
                      <a:ext uri="{28A0092B-C50C-407E-A947-70E740481C1C}">
                        <a14:useLocalDpi xmlns:a14="http://schemas.microsoft.com/office/drawing/2010/main" xmlns="" val="0"/>
                      </a:ext>
                    </a:extLst>
                  </a:blip>
                  <a:srcRect/>
                  <a:stretch>
                    <a:fillRect/>
                  </a:stretch>
                </a:blipFill>
              </a:rPr>
              <a:t/>
            </a:r>
            <a:br>
              <a:rPr lang="en-US" dirty="0" smtClean="0">
                <a:blipFill dpi="0" rotWithShape="1">
                  <a:blip r:embed="rId2">
                    <a:extLst>
                      <a:ext uri="{28A0092B-C50C-407E-A947-70E740481C1C}">
                        <a14:useLocalDpi xmlns:a14="http://schemas.microsoft.com/office/drawing/2010/main" xmlns="" val="0"/>
                      </a:ext>
                    </a:extLst>
                  </a:blip>
                  <a:srcRect/>
                  <a:stretch>
                    <a:fillRect/>
                  </a:stretch>
                </a:blipFill>
              </a:rPr>
            </a:br>
            <a:r>
              <a:rPr lang="fa-IR" dirty="0" smtClean="0">
                <a:solidFill>
                  <a:schemeClr val="accent6">
                    <a:lumMod val="50000"/>
                  </a:schemeClr>
                </a:solidFill>
              </a:rPr>
              <a:t>     زمستان 91 </a:t>
            </a:r>
            <a:endParaRPr lang="en-US" dirty="0">
              <a:solidFill>
                <a:schemeClr val="accent6">
                  <a:lumMod val="50000"/>
                </a:schemeClr>
              </a:solidFill>
            </a:endParaRPr>
          </a:p>
        </p:txBody>
      </p:sp>
      <p:sp>
        <p:nvSpPr>
          <p:cNvPr id="10" name="Text Placeholder 9"/>
          <p:cNvSpPr>
            <a:spLocks noGrp="1"/>
          </p:cNvSpPr>
          <p:nvPr>
            <p:ph type="body" sz="quarter" idx="3"/>
          </p:nvPr>
        </p:nvSpPr>
        <p:spPr>
          <a:xfrm>
            <a:off x="4800600" y="1628800"/>
            <a:ext cx="4057680" cy="763880"/>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a:bodyPr>
          <a:lstStyle/>
          <a:p>
            <a:pPr algn="ctr"/>
            <a:r>
              <a:rPr lang="ar-SA" dirty="0" smtClean="0"/>
              <a:t>دیدار دکتر یحیی علوی(بونو) از انجمن علمی عرفان اسلامی ایران</a:t>
            </a:r>
            <a:endParaRPr lang="en-US" dirty="0"/>
          </a:p>
        </p:txBody>
      </p:sp>
      <p:pic>
        <p:nvPicPr>
          <p:cNvPr id="1027" name="Picture 3" descr="C:\Users\pakide\Desktop\Arm.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52320" y="116631"/>
            <a:ext cx="1152128" cy="1158367"/>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a:ext uri="{909E8E84-426E-40DD-AFC4-6F175D3DCCD1}">
              <a14:hiddenFill xmlns:a14="http://schemas.microsoft.com/office/drawing/2010/main" xmlns="">
                <a:solidFill>
                  <a:srgbClr val="FFFFFF"/>
                </a:solidFill>
              </a14:hiddenFill>
            </a:ext>
          </a:extLst>
        </p:spPr>
      </p:pic>
      <p:pic>
        <p:nvPicPr>
          <p:cNvPr id="9" name="Picture 8" descr="http://www.anjoman-erfan.com/files/Media/DSC01703.JPG"/>
          <p:cNvPicPr/>
          <p:nvPr/>
        </p:nvPicPr>
        <p:blipFill>
          <a:blip r:embed="rId4" cstate="print"/>
          <a:srcRect/>
          <a:stretch>
            <a:fillRect/>
          </a:stretch>
        </p:blipFill>
        <p:spPr bwMode="auto">
          <a:xfrm>
            <a:off x="4929190" y="2571745"/>
            <a:ext cx="3984623" cy="2143140"/>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2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شعبان الهی مدیر کل ممیزی توسعه علوم معاونت علمی و فناوری ریاست جمهوری، موضوع ممیزی در دوره چهارم را، ممیزی علم، فناوری و نوآوری برشمردند که مجری آن انجمن‌ها خواهند بود و به تبیین اهداف و مراحل آن پرداختند.</a:t>
            </a:r>
            <a:endParaRPr kumimoji="0" lang="ar-SA" sz="1800" b="0" i="0" u="none" strike="noStrike" cap="none" normalizeH="0" baseline="0" smtClean="0">
              <a:ln>
                <a:noFill/>
              </a:ln>
              <a:solidFill>
                <a:schemeClr val="tx1"/>
              </a:solidFill>
              <a:effectLst/>
              <a:latin typeface="Arial" pitchFamily="34" charset="0"/>
              <a:cs typeface="Arial" pitchFamily="34" charset="0"/>
            </a:endParaRPr>
          </a:p>
        </p:txBody>
      </p:sp>
      <p:sp>
        <p:nvSpPr>
          <p:cNvPr id="18434" name="Rectangle 2"/>
          <p:cNvSpPr>
            <a:spLocks noChangeArrowheads="1"/>
          </p:cNvSpPr>
          <p:nvPr/>
        </p:nvSpPr>
        <p:spPr bwMode="auto">
          <a:xfrm>
            <a:off x="4929190" y="4929198"/>
            <a:ext cx="4000528" cy="1477328"/>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b="0" i="0" u="none" strike="noStrike" cap="none" normalizeH="0" baseline="0" dirty="0" smtClean="0">
                <a:ln>
                  <a:noFill/>
                </a:ln>
                <a:solidFill>
                  <a:srgbClr val="003300"/>
                </a:solidFill>
                <a:effectLst/>
                <a:latin typeface="Calibri" pitchFamily="34" charset="0"/>
                <a:ea typeface="Times New Roman" pitchFamily="18" charset="0"/>
                <a:cs typeface="Arial" pitchFamily="34" charset="0"/>
              </a:rPr>
              <a:t>شعبان الهی مدیر کل ممیزی توسعه علوم معاونت علمی و فناوری ریاست جمهوری، موضوع ممیزی در دوره چهارم را، ممیزی علم، فناوری و نوآوری برشمردند که مجری آن انجمن‌ها خواهند بود و به تبیین اهداف و مراحل آن پرداختند.</a:t>
            </a:r>
            <a:endParaRPr kumimoji="0" lang="ar-SA" b="0" i="0" u="none" strike="noStrike" cap="none" normalizeH="0" baseline="0" dirty="0" smtClean="0">
              <a:ln>
                <a:noFill/>
              </a:ln>
              <a:solidFill>
                <a:srgbClr val="003300"/>
              </a:solidFill>
              <a:effectLst/>
              <a:latin typeface="Arial" pitchFamily="34" charset="0"/>
              <a:cs typeface="Arial" pitchFamily="34" charset="0"/>
            </a:endParaRPr>
          </a:p>
        </p:txBody>
      </p:sp>
      <p:pic>
        <p:nvPicPr>
          <p:cNvPr id="12" name="Picture 11" descr="http://www.anjoman-erfan.com/files/Media/DSC01707.JPG"/>
          <p:cNvPicPr/>
          <p:nvPr/>
        </p:nvPicPr>
        <p:blipFill>
          <a:blip r:embed="rId5" cstate="print"/>
          <a:srcRect/>
          <a:stretch>
            <a:fillRect/>
          </a:stretch>
        </p:blipFill>
        <p:spPr bwMode="auto">
          <a:xfrm>
            <a:off x="642911" y="1643050"/>
            <a:ext cx="3929089" cy="2398395"/>
          </a:xfrm>
          <a:prstGeom prst="rect">
            <a:avLst/>
          </a:prstGeom>
          <a:noFill/>
          <a:ln w="9525">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18435" name="Rectangle 3"/>
          <p:cNvSpPr>
            <a:spLocks noChangeArrowheads="1"/>
          </p:cNvSpPr>
          <p:nvPr/>
        </p:nvSpPr>
        <p:spPr bwMode="auto">
          <a:xfrm>
            <a:off x="500034" y="4214818"/>
            <a:ext cx="4143372" cy="2062103"/>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dirty="0" smtClean="0">
                <a:ln>
                  <a:noFill/>
                </a:ln>
                <a:solidFill>
                  <a:srgbClr val="003300"/>
                </a:solidFill>
                <a:effectLst/>
                <a:latin typeface="Calibri" pitchFamily="34" charset="0"/>
                <a:ea typeface="Times New Roman" pitchFamily="18" charset="0"/>
                <a:cs typeface="Arial" pitchFamily="34" charset="0"/>
              </a:rPr>
              <a:t>سخنران بعدی همایش آقای دکتر موسایی رئیس انجمن اقتصاد اسلامی ایران بودند که انجمن اول سال 90 در انجام ممیزی بودند.</a:t>
            </a:r>
            <a:endParaRPr kumimoji="0" lang="en-US" sz="1600" b="0" i="0" u="none" strike="noStrike" cap="none" normalizeH="0" baseline="0" dirty="0" smtClean="0">
              <a:ln>
                <a:noFill/>
              </a:ln>
              <a:solidFill>
                <a:srgbClr val="003300"/>
              </a:solidFill>
              <a:effectLst/>
              <a:latin typeface="Arial" pitchFamily="34" charset="0"/>
              <a:ea typeface="Times New Roman" pitchFamily="18"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ar-SA" sz="1600" b="0" i="0" u="none" strike="noStrike" cap="none" normalizeH="0" baseline="0" dirty="0" smtClean="0">
                <a:ln>
                  <a:noFill/>
                </a:ln>
                <a:solidFill>
                  <a:srgbClr val="003300"/>
                </a:solidFill>
                <a:effectLst/>
                <a:latin typeface="Arial" pitchFamily="34" charset="0"/>
                <a:ea typeface="Times New Roman" pitchFamily="18" charset="0"/>
                <a:cs typeface="Arial" pitchFamily="34" charset="0"/>
              </a:rPr>
              <a:t>همایش در بخش دوم خود به چند کارگروه تقسیم شد که در کارگروه اول، چگونگی ممیزی ابعاد فناوری و نوآوری در حوزه علوم انسانی بررسی شد. کارگروه دوم به کارآمدی‌های علوم انسانی پرداخت و کارگروه سوم راجع به نقش علوم انسانی در تمدن ایرانی اسلامی بود</a:t>
            </a:r>
            <a:r>
              <a:rPr kumimoji="0" lang="en-US" sz="1600" b="0" i="0" u="none" strike="noStrike" cap="none" normalizeH="0" baseline="0" dirty="0" smtClean="0">
                <a:ln>
                  <a:noFill/>
                </a:ln>
                <a:solidFill>
                  <a:srgbClr val="003300"/>
                </a:solidFill>
                <a:effectLst/>
                <a:latin typeface="Arial" pitchFamily="34" charset="0"/>
                <a:cs typeface="Arial" pitchFamily="34" charset="0"/>
              </a:rPr>
              <a:t> </a:t>
            </a:r>
          </a:p>
        </p:txBody>
      </p:sp>
    </p:spTree>
    <p:extLst>
      <p:ext uri="{BB962C8B-B14F-4D97-AF65-F5344CB8AC3E}">
        <p14:creationId xmlns:p14="http://schemas.microsoft.com/office/powerpoint/2010/main" xmlns="" val="251723123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319</TotalTime>
  <Words>778</Words>
  <Application>Microsoft Office PowerPoint</Application>
  <PresentationFormat>On-screen Show (4:3)</PresentationFormat>
  <Paragraphs>43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Median</vt:lpstr>
      <vt:lpstr>Winter 2012-2013          زمستان 91 </vt:lpstr>
      <vt:lpstr>Winter 2012-2013          زمستان 91 </vt:lpstr>
      <vt:lpstr>Winter 2012-2013          زمستان 91 </vt:lpstr>
      <vt:lpstr>Winter 2012-2013          زمستان 91 </vt:lpstr>
      <vt:lpstr>Winter 2012-2013          زمستان 91 </vt:lpstr>
      <vt:lpstr>Winter 2012-2013          زمستان 91 </vt:lpstr>
      <vt:lpstr>Winter 2012-2013          زمستان 91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Maryam Pakideh</dc:creator>
  <cp:lastModifiedBy>tabatabaei</cp:lastModifiedBy>
  <cp:revision>21</cp:revision>
  <dcterms:created xsi:type="dcterms:W3CDTF">2013-04-16T09:36:33Z</dcterms:created>
  <dcterms:modified xsi:type="dcterms:W3CDTF">2013-07-07T08:23:50Z</dcterms:modified>
</cp:coreProperties>
</file>