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0" d="100"/>
          <a:sy n="110" d="100"/>
        </p:scale>
        <p:origin x="42"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438CE02-82DD-4933-8CE9-05604F24D92E}" type="datetimeFigureOut">
              <a:rPr lang="en-US" smtClean="0"/>
              <a:pPr/>
              <a:t>7/2/2013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11A4C31-1986-49F9-B3DF-9B539B6E6F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8CE02-82DD-4933-8CE9-05604F24D92E}" type="datetimeFigureOut">
              <a:rPr lang="en-US" smtClean="0"/>
              <a:pPr/>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A4C31-1986-49F9-B3DF-9B539B6E6F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8CE02-82DD-4933-8CE9-05604F24D92E}" type="datetimeFigureOut">
              <a:rPr lang="en-US" smtClean="0"/>
              <a:pPr/>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A4C31-1986-49F9-B3DF-9B539B6E6F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8CE02-82DD-4933-8CE9-05604F24D92E}" type="datetimeFigureOut">
              <a:rPr lang="en-US" smtClean="0"/>
              <a:pPr/>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A4C31-1986-49F9-B3DF-9B539B6E6F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8CE02-82DD-4933-8CE9-05604F24D92E}" type="datetimeFigureOut">
              <a:rPr lang="en-US" smtClean="0"/>
              <a:pPr/>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A4C31-1986-49F9-B3DF-9B539B6E6F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438CE02-82DD-4933-8CE9-05604F24D92E}" type="datetimeFigureOut">
              <a:rPr lang="en-US" smtClean="0"/>
              <a:pPr/>
              <a:t>7/2/2013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A4C31-1986-49F9-B3DF-9B539B6E6FC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438CE02-82DD-4933-8CE9-05604F24D92E}" type="datetimeFigureOut">
              <a:rPr lang="en-US" smtClean="0"/>
              <a:pPr/>
              <a:t>7/2/2013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A4C31-1986-49F9-B3DF-9B539B6E6FC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8CE02-82DD-4933-8CE9-05604F24D92E}" type="datetimeFigureOut">
              <a:rPr lang="en-US" smtClean="0"/>
              <a:pPr/>
              <a:t>7/2/2013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A4C31-1986-49F9-B3DF-9B539B6E6F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8CE02-82DD-4933-8CE9-05604F24D92E}" type="datetimeFigureOut">
              <a:rPr lang="en-US" smtClean="0"/>
              <a:pPr/>
              <a:t>7/2/2013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A4C31-1986-49F9-B3DF-9B539B6E6F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438CE02-82DD-4933-8CE9-05604F24D92E}" type="datetimeFigureOut">
              <a:rPr lang="en-US" smtClean="0"/>
              <a:pPr/>
              <a:t>7/2/2013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E11A4C31-1986-49F9-B3DF-9B539B6E6F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438CE02-82DD-4933-8CE9-05604F24D92E}" type="datetimeFigureOut">
              <a:rPr lang="en-US" smtClean="0"/>
              <a:pPr/>
              <a:t>7/2/2013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E11A4C31-1986-49F9-B3DF-9B539B6E6F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438CE02-82DD-4933-8CE9-05604F24D92E}" type="datetimeFigureOut">
              <a:rPr lang="en-US" smtClean="0"/>
              <a:pPr/>
              <a:t>7/2/2013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11A4C31-1986-49F9-B3DF-9B539B6E6F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624362"/>
            <a:ext cx="5904656" cy="1440160"/>
          </a:xfrm>
          <a:blipFill dpi="0" rotWithShape="1">
            <a:blip r:embed="rId2" cstate="print">
              <a:extLst>
                <a:ext uri="{28A0092B-C50C-407E-A947-70E740481C1C}">
                  <a14:useLocalDpi xmlns:a14="http://schemas.microsoft.com/office/drawing/2010/main" xmlns=""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Autumn 2012-2013</a:t>
            </a: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پاييز 91</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 Placeholder 4"/>
          <p:cNvSpPr>
            <a:spLocks noGrp="1"/>
          </p:cNvSpPr>
          <p:nvPr>
            <p:ph type="body"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sp>
        <p:nvSpPr>
          <p:cNvPr id="7" name="Text Placeholder 6"/>
          <p:cNvSpPr>
            <a:spLocks noGrp="1"/>
          </p:cNvSpPr>
          <p:nvPr>
            <p:ph type="body" sz="quarter" idx="3"/>
          </p:nvPr>
        </p:nvSpPr>
        <p:spPr>
          <a:xfrm>
            <a:off x="1043608" y="2132856"/>
            <a:ext cx="6688784" cy="8229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sp>
        <p:nvSpPr>
          <p:cNvPr id="8" name="Content Placeholder 7"/>
          <p:cNvSpPr>
            <a:spLocks noGrp="1"/>
          </p:cNvSpPr>
          <p:nvPr>
            <p:ph sz="quarter" idx="14"/>
          </p:nvPr>
        </p:nvSpPr>
        <p:spPr>
          <a:xfrm>
            <a:off x="4716016" y="2996952"/>
            <a:ext cx="3227832" cy="2779776"/>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55000" lnSpcReduction="20000"/>
          </a:bodyPr>
          <a:lstStyle/>
          <a:p>
            <a:pPr marL="0" indent="0" algn="just" rtl="1">
              <a:buNone/>
            </a:pPr>
            <a:r>
              <a:rPr lang="ar-SA" dirty="0">
                <a:solidFill>
                  <a:schemeClr val="accent3">
                    <a:lumMod val="50000"/>
                  </a:schemeClr>
                </a:solidFill>
              </a:rPr>
              <a:t>انجمن علمی عرفان اسلامی ایران به مناسبت بزرگداشت مولانا جلال الدین محمد بلخی، اقدام به برگزاری نشست علمی با حضور آقای دکتر پورنامداریان نمود. این جلسه روز دوشنبه 91/7/10 ساعت 14 با حضور جمعی از اساتید و دانشجویان رشته عرفان و اعضاء انجمن در سالن همایش پژوهشکده امام خمینی</a:t>
            </a:r>
            <a:r>
              <a:rPr lang="ar-SA" baseline="30000" dirty="0">
                <a:solidFill>
                  <a:schemeClr val="accent3">
                    <a:lumMod val="50000"/>
                  </a:schemeClr>
                </a:solidFill>
              </a:rPr>
              <a:t>(س) </a:t>
            </a:r>
            <a:r>
              <a:rPr lang="ar-SA" dirty="0">
                <a:solidFill>
                  <a:schemeClr val="accent3">
                    <a:lumMod val="50000"/>
                  </a:schemeClr>
                </a:solidFill>
              </a:rPr>
              <a:t>و انقلاب اسلامی برگزار گردید</a:t>
            </a:r>
            <a:r>
              <a:rPr lang="ar-SA" dirty="0" smtClean="0">
                <a:solidFill>
                  <a:schemeClr val="accent3">
                    <a:lumMod val="50000"/>
                  </a:schemeClr>
                </a:solidFill>
              </a:rPr>
              <a:t>.</a:t>
            </a:r>
            <a:r>
              <a:rPr lang="fa-IR" dirty="0" smtClean="0">
                <a:solidFill>
                  <a:schemeClr val="accent3">
                    <a:lumMod val="50000"/>
                  </a:schemeClr>
                </a:solidFill>
              </a:rPr>
              <a:t> </a:t>
            </a:r>
            <a:r>
              <a:rPr lang="ar-SA" dirty="0">
                <a:solidFill>
                  <a:schemeClr val="accent3">
                    <a:lumMod val="50000"/>
                  </a:schemeClr>
                </a:solidFill>
              </a:rPr>
              <a:t>در ابتدای جلسه  و پس از قرائت غزلی از دیوان شمس توسط مجری برنامه، خانم دکتر طباطبایی رئیس انجمن علمی عرفان اسلامی ایران، ضمن خیر مقدم به اساتید و مدعوین،به شعر مولانا در شرح حال خودش اشاره کردند که می‌گوید:</a:t>
            </a:r>
            <a:endParaRPr lang="en-US" dirty="0">
              <a:solidFill>
                <a:schemeClr val="accent3">
                  <a:lumMod val="50000"/>
                </a:schemeClr>
              </a:solidFill>
            </a:endParaRPr>
          </a:p>
          <a:p>
            <a:pPr marL="0" indent="0" algn="just" rtl="1">
              <a:buNone/>
            </a:pPr>
            <a:r>
              <a:rPr lang="ar-SA" dirty="0">
                <a:solidFill>
                  <a:schemeClr val="accent3">
                    <a:lumMod val="50000"/>
                  </a:schemeClr>
                </a:solidFill>
              </a:rPr>
              <a:t>حاصل عمرم سه سخن بیش </a:t>
            </a:r>
            <a:r>
              <a:rPr lang="ar-SA" dirty="0" smtClean="0">
                <a:solidFill>
                  <a:schemeClr val="accent3">
                    <a:lumMod val="50000"/>
                  </a:schemeClr>
                </a:solidFill>
              </a:rPr>
              <a:t>نیس</a:t>
            </a:r>
            <a:r>
              <a:rPr lang="fa-IR" dirty="0" smtClean="0">
                <a:solidFill>
                  <a:schemeClr val="accent3">
                    <a:lumMod val="50000"/>
                  </a:schemeClr>
                </a:solidFill>
              </a:rPr>
              <a:t>ت</a:t>
            </a:r>
            <a:r>
              <a:rPr lang="ar-SA" dirty="0" smtClean="0">
                <a:solidFill>
                  <a:schemeClr val="accent3">
                    <a:lumMod val="50000"/>
                  </a:schemeClr>
                </a:solidFill>
              </a:rPr>
              <a:t> </a:t>
            </a:r>
            <a:endParaRPr lang="fa-IR" dirty="0" smtClean="0">
              <a:solidFill>
                <a:schemeClr val="accent3">
                  <a:lumMod val="50000"/>
                </a:schemeClr>
              </a:solidFill>
            </a:endParaRPr>
          </a:p>
          <a:p>
            <a:pPr marL="0" indent="0" algn="just" rtl="1">
              <a:buNone/>
            </a:pPr>
            <a:r>
              <a:rPr lang="ar-SA" dirty="0" smtClean="0">
                <a:solidFill>
                  <a:schemeClr val="accent3">
                    <a:lumMod val="50000"/>
                  </a:schemeClr>
                </a:solidFill>
              </a:rPr>
              <a:t>خام </a:t>
            </a:r>
            <a:r>
              <a:rPr lang="ar-SA" dirty="0">
                <a:solidFill>
                  <a:schemeClr val="accent3">
                    <a:lumMod val="50000"/>
                  </a:schemeClr>
                </a:solidFill>
              </a:rPr>
              <a:t>بُدَم، پخته شدم، سوختم</a:t>
            </a:r>
            <a:endParaRPr lang="en-US" dirty="0">
              <a:solidFill>
                <a:schemeClr val="accent3">
                  <a:lumMod val="50000"/>
                </a:schemeClr>
              </a:solidFill>
            </a:endParaRPr>
          </a:p>
          <a:p>
            <a:pPr marL="0" indent="0" algn="just" rtl="1">
              <a:buNone/>
            </a:pPr>
            <a:endParaRPr lang="en-US" dirty="0"/>
          </a:p>
          <a:p>
            <a:pPr marL="0" indent="0" algn="just" rtl="1">
              <a:buNone/>
            </a:pPr>
            <a:endParaRPr lang="en-US" dirty="0"/>
          </a:p>
        </p:txBody>
      </p:sp>
      <p:sp>
        <p:nvSpPr>
          <p:cNvPr id="12" name="Rectangle 11"/>
          <p:cNvSpPr/>
          <p:nvPr/>
        </p:nvSpPr>
        <p:spPr>
          <a:xfrm>
            <a:off x="6948264" y="620688"/>
            <a:ext cx="1224136" cy="144016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71600" y="2204864"/>
            <a:ext cx="7224031" cy="646331"/>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r-SA" dirty="0">
                <a:solidFill>
                  <a:schemeClr val="accent1">
                    <a:lumMod val="50000"/>
                  </a:schemeClr>
                </a:solidFill>
              </a:rPr>
              <a:t>نشست گرامیداشت روز مولانا با عنوان عادت‌گریزی در شعر مولوی با سخنرانی آقای دکتر پورنامداریان</a:t>
            </a:r>
            <a:endParaRPr lang="en-US" dirty="0">
              <a:solidFill>
                <a:schemeClr val="accent1">
                  <a:lumMod val="50000"/>
                </a:schemeClr>
              </a:solidFill>
            </a:endParaRPr>
          </a:p>
        </p:txBody>
      </p:sp>
      <p:pic>
        <p:nvPicPr>
          <p:cNvPr id="17" name="Content Placeholder 16" descr="http://www.anjoman-erfan.com/files/Media/IMG_1214.JPG"/>
          <p:cNvPicPr>
            <a:picLocks noGrp="1"/>
          </p:cNvPicPr>
          <p:nvPr>
            <p:ph sz="quarter" idx="13"/>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2924944"/>
            <a:ext cx="2275840" cy="170688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descr="http://www.anjoman-erfan.com/files/Media/IMG_1083.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9752" y="4293096"/>
            <a:ext cx="2243863" cy="17281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64569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620688"/>
            <a:ext cx="5904656" cy="1152128"/>
          </a:xfrm>
          <a:blipFill dpi="0" rotWithShape="1">
            <a:blip r:embed="rId2" cstate="print">
              <a:extLst>
                <a:ext uri="{28A0092B-C50C-407E-A947-70E740481C1C}">
                  <a14:useLocalDpi xmlns:a14="http://schemas.microsoft.com/office/drawing/2010/main" xmlns=""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Autumn 2012-2013</a:t>
            </a: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پاييز 91</a:t>
            </a:r>
            <a:endParaRPr lang="en-US" dirty="0"/>
          </a:p>
        </p:txBody>
      </p:sp>
      <p:sp>
        <p:nvSpPr>
          <p:cNvPr id="5" name="Text Placeholder 4"/>
          <p:cNvSpPr>
            <a:spLocks noGrp="1"/>
          </p:cNvSpPr>
          <p:nvPr>
            <p:ph type="body"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sp>
        <p:nvSpPr>
          <p:cNvPr id="8" name="Content Placeholder 7"/>
          <p:cNvSpPr>
            <a:spLocks noGrp="1"/>
          </p:cNvSpPr>
          <p:nvPr>
            <p:ph sz="quarter" idx="14"/>
          </p:nvPr>
        </p:nvSpPr>
        <p:spPr>
          <a:xfrm>
            <a:off x="4497635" y="2708920"/>
            <a:ext cx="3767647" cy="3362896"/>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rtl="1">
              <a:buNone/>
            </a:pPr>
            <a:r>
              <a:rPr lang="ar-SA" sz="1200" dirty="0">
                <a:solidFill>
                  <a:schemeClr val="accent3">
                    <a:lumMod val="50000"/>
                  </a:schemeClr>
                </a:solidFill>
              </a:rPr>
              <a:t>ایشان افزودند که برخی از عرفا از این سه مرحله به علم‌الیقین، عین‌الیقین و حق‌الیقین یا تعلق، تخلق و تحقق تعبیر کرده‌اند و از این شعر می‌توان دریافت که او به وصول به مرتبة حق‌الیقین اعتراف می‌کند. زندگی مولوی  فراز و نشیب‌های زیادی دارد. او که در جوانی به درجة فقاهت رسیده و مفتی بزرگ زمان خود بود، پس از دیدار با شمس تبریزی به عرفان و تصوف روی آورده و به سرودن اشعار عرفانی مشغول گردید</a:t>
            </a:r>
            <a:r>
              <a:rPr lang="ar-SA" sz="1200" dirty="0"/>
              <a:t>.</a:t>
            </a:r>
            <a:endParaRPr lang="en-US" sz="1200" dirty="0"/>
          </a:p>
          <a:p>
            <a:pPr marL="0" indent="0" algn="just" rtl="1">
              <a:buNone/>
            </a:pPr>
            <a:r>
              <a:rPr lang="ar-SA" sz="1200" dirty="0"/>
              <a:t>  </a:t>
            </a:r>
            <a:endParaRPr lang="en-US" sz="1200" dirty="0"/>
          </a:p>
        </p:txBody>
      </p:sp>
      <p:sp>
        <p:nvSpPr>
          <p:cNvPr id="12" name="Rectangle 11"/>
          <p:cNvSpPr/>
          <p:nvPr/>
        </p:nvSpPr>
        <p:spPr>
          <a:xfrm>
            <a:off x="6948264" y="620688"/>
            <a:ext cx="1224136" cy="1152128"/>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99992" y="1916832"/>
            <a:ext cx="3767647" cy="646331"/>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r-SA" dirty="0">
                <a:solidFill>
                  <a:schemeClr val="accent1">
                    <a:lumMod val="50000"/>
                  </a:schemeClr>
                </a:solidFill>
              </a:rPr>
              <a:t>نشست گرامیداشت روز مولانا </a:t>
            </a:r>
            <a:r>
              <a:rPr lang="ar-SA" dirty="0" smtClean="0">
                <a:solidFill>
                  <a:schemeClr val="accent1">
                    <a:lumMod val="50000"/>
                  </a:schemeClr>
                </a:solidFill>
              </a:rPr>
              <a:t>با </a:t>
            </a:r>
            <a:r>
              <a:rPr lang="ar-SA" dirty="0">
                <a:solidFill>
                  <a:schemeClr val="accent1">
                    <a:lumMod val="50000"/>
                  </a:schemeClr>
                </a:solidFill>
              </a:rPr>
              <a:t>سخنرانی آقای دکتر پورنامداریان</a:t>
            </a:r>
            <a:endParaRPr lang="en-US" dirty="0">
              <a:solidFill>
                <a:schemeClr val="accent1">
                  <a:lumMod val="50000"/>
                </a:schemeClr>
              </a:solidFill>
            </a:endParaRPr>
          </a:p>
        </p:txBody>
      </p:sp>
      <p:pic>
        <p:nvPicPr>
          <p:cNvPr id="11" name="Content Placeholder 10" descr="http://www.anjoman-erfan.com/files/Media/IMG_1093.JPG"/>
          <p:cNvPicPr>
            <a:picLocks noGrp="1"/>
          </p:cNvPicPr>
          <p:nvPr>
            <p:ph sz="quarter" idx="13"/>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41839" y="3994324"/>
            <a:ext cx="3283952" cy="19549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966058" y="1916832"/>
            <a:ext cx="3384376" cy="4154984"/>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rtl="1"/>
            <a:r>
              <a:rPr lang="fa-IR" sz="1200" dirty="0" smtClean="0">
                <a:solidFill>
                  <a:schemeClr val="accent3">
                    <a:lumMod val="50000"/>
                  </a:schemeClr>
                </a:solidFill>
              </a:rPr>
              <a:t>ايشان </a:t>
            </a:r>
            <a:r>
              <a:rPr lang="ar-SA" sz="1200" dirty="0" smtClean="0">
                <a:solidFill>
                  <a:schemeClr val="accent3">
                    <a:lumMod val="50000"/>
                  </a:schemeClr>
                </a:solidFill>
              </a:rPr>
              <a:t>سپس </a:t>
            </a:r>
            <a:r>
              <a:rPr lang="ar-SA" sz="1200" dirty="0">
                <a:solidFill>
                  <a:schemeClr val="accent3">
                    <a:lumMod val="50000"/>
                  </a:schemeClr>
                </a:solidFill>
              </a:rPr>
              <a:t>به تشریح روش مولانا در بیان مطالب عمیق حکمی در قالب حکایات ساده </a:t>
            </a:r>
            <a:r>
              <a:rPr lang="ar-SA" sz="1200" dirty="0" smtClean="0">
                <a:solidFill>
                  <a:schemeClr val="accent3">
                    <a:lumMod val="50000"/>
                  </a:schemeClr>
                </a:solidFill>
              </a:rPr>
              <a:t>پرداختند</a:t>
            </a:r>
            <a:r>
              <a:rPr lang="fa-IR" sz="1200" dirty="0" smtClean="0">
                <a:solidFill>
                  <a:schemeClr val="accent3">
                    <a:lumMod val="50000"/>
                  </a:schemeClr>
                </a:solidFill>
              </a:rPr>
              <a:t> و </a:t>
            </a:r>
            <a:r>
              <a:rPr lang="ar-SA" sz="1200" dirty="0" smtClean="0">
                <a:solidFill>
                  <a:schemeClr val="accent3">
                    <a:lumMod val="50000"/>
                  </a:schemeClr>
                </a:solidFill>
              </a:rPr>
              <a:t>به </a:t>
            </a:r>
            <a:r>
              <a:rPr lang="ar-SA" sz="1200" dirty="0">
                <a:solidFill>
                  <a:schemeClr val="accent3">
                    <a:lumMod val="50000"/>
                  </a:schemeClr>
                </a:solidFill>
              </a:rPr>
              <a:t>دو حکایت از مثنوی  به عنوان نمونه اشاره کردند. در حکایت اول مولانا برای توضیح آیه« و عسی ان تکرهوا شیئاً و هو خیرٌ لکم» حکایت جوان عاشقی را مطرح می‌کند که برای فرار از عسس(پاسبانان) از دیوار باغی بالا رفته و در آنجا پناه می‌گیرد و سپس متوجه می‌شود که این باغ متعلق به معشوق اوست ومعشوق نیز در باغ حضور دارد. حکایت دوم، حکایت مجنون و ناقة اوست که مولانا برای بیان دوگانگی مسیر نفس و عقل در سلوک مطرح می کند. در این حکایت آمده است که مجنون برای دیدن لیلی بر ناقه‌ای سوار شده و به سوی مقصد حرکت می‌کند ولی هر زمان که مجنون  </a:t>
            </a:r>
            <a:r>
              <a:rPr lang="ar-SA" sz="1200" dirty="0" smtClean="0">
                <a:solidFill>
                  <a:schemeClr val="accent3">
                    <a:lumMod val="50000"/>
                  </a:schemeClr>
                </a:solidFill>
              </a:rPr>
              <a:t>افسار </a:t>
            </a:r>
            <a:r>
              <a:rPr lang="ar-SA" sz="1200" dirty="0">
                <a:solidFill>
                  <a:schemeClr val="accent3">
                    <a:lumMod val="50000"/>
                  </a:schemeClr>
                </a:solidFill>
              </a:rPr>
              <a:t>شتر را رها می‌کند، شتر </a:t>
            </a:r>
            <a:r>
              <a:rPr lang="ar-SA" sz="1200" dirty="0" smtClean="0">
                <a:solidFill>
                  <a:schemeClr val="accent3">
                    <a:lumMod val="50000"/>
                  </a:schemeClr>
                </a:solidFill>
              </a:rPr>
              <a:t>به </a:t>
            </a:r>
            <a:r>
              <a:rPr lang="ar-SA" sz="1200" dirty="0">
                <a:solidFill>
                  <a:schemeClr val="accent3">
                    <a:lumMod val="50000"/>
                  </a:schemeClr>
                </a:solidFill>
              </a:rPr>
              <a:t>سوی طویله که فرزندش در آنجاست، برمی‌گردد. بالاخره وقتی مجنون متوجه می‌شود که زمان طولانی در راه است و هنوز به مقصد نرسیده است، شتر را رها می‌کند . خانم دکتر طباطبایی افزودند مولانا در این داستان مجنون را سمبل عقل و لیلی را مظهر حقیقت الهی و ناقه را سمبل نفس اماره معرفی کرده و به شرح دوگانگی مطلوب ومقصود عقل و نفس پرداخته است، مقصد عقل، حقیقت الهی است، کمال مطلق است،  در حالی که مقصد و مطلوب نفس، شهوات دنیوی است. بنابراین عقل برای رسیدن به کمال خود باید مرکب نفس را رها کرده و با مرکوب دیگری طی طریق کند.</a:t>
            </a:r>
            <a:endParaRPr lang="en-US" sz="1200" dirty="0">
              <a:solidFill>
                <a:schemeClr val="accent3">
                  <a:lumMod val="50000"/>
                </a:schemeClr>
              </a:solidFill>
            </a:endParaRPr>
          </a:p>
          <a:p>
            <a:pPr algn="just" rtl="1"/>
            <a:endParaRPr lang="en-US" sz="1200" dirty="0"/>
          </a:p>
        </p:txBody>
      </p:sp>
    </p:spTree>
    <p:extLst>
      <p:ext uri="{BB962C8B-B14F-4D97-AF65-F5344CB8AC3E}">
        <p14:creationId xmlns:p14="http://schemas.microsoft.com/office/powerpoint/2010/main" xmlns="" val="71206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620688"/>
            <a:ext cx="5904656" cy="1152128"/>
          </a:xfrm>
          <a:blipFill dpi="0" rotWithShape="1">
            <a:blip r:embed="rId2" cstate="print">
              <a:extLst>
                <a:ext uri="{28A0092B-C50C-407E-A947-70E740481C1C}">
                  <a14:useLocalDpi xmlns:a14="http://schemas.microsoft.com/office/drawing/2010/main" xmlns=""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Autumn 2012-2013</a:t>
            </a: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پاييز 91</a:t>
            </a:r>
            <a:endParaRPr lang="en-US" dirty="0"/>
          </a:p>
        </p:txBody>
      </p:sp>
      <p:sp>
        <p:nvSpPr>
          <p:cNvPr id="8" name="Content Placeholder 7"/>
          <p:cNvSpPr>
            <a:spLocks noGrp="1"/>
          </p:cNvSpPr>
          <p:nvPr>
            <p:ph sz="quarter" idx="14"/>
          </p:nvPr>
        </p:nvSpPr>
        <p:spPr>
          <a:xfrm>
            <a:off x="4497635" y="2708920"/>
            <a:ext cx="3767647" cy="3362896"/>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pPr marL="0" indent="0" algn="just" rtl="1">
              <a:buNone/>
            </a:pPr>
            <a:r>
              <a:rPr lang="ar-SA" sz="1400" dirty="0">
                <a:solidFill>
                  <a:schemeClr val="accent3">
                    <a:lumMod val="50000"/>
                  </a:schemeClr>
                </a:solidFill>
              </a:rPr>
              <a:t>سخنران بعدی </a:t>
            </a:r>
            <a:r>
              <a:rPr lang="ar-SA" sz="1400" dirty="0" smtClean="0">
                <a:solidFill>
                  <a:schemeClr val="accent3">
                    <a:lumMod val="50000"/>
                  </a:schemeClr>
                </a:solidFill>
              </a:rPr>
              <a:t>جلسه</a:t>
            </a:r>
            <a:r>
              <a:rPr lang="ar-SA" sz="1400" dirty="0">
                <a:solidFill>
                  <a:schemeClr val="accent3">
                    <a:lumMod val="50000"/>
                  </a:schemeClr>
                </a:solidFill>
              </a:rPr>
              <a:t> </a:t>
            </a:r>
            <a:r>
              <a:rPr lang="fa-IR" sz="1400" dirty="0" smtClean="0">
                <a:solidFill>
                  <a:schemeClr val="accent3">
                    <a:lumMod val="50000"/>
                  </a:schemeClr>
                </a:solidFill>
              </a:rPr>
              <a:t>با عنوان </a:t>
            </a:r>
            <a:r>
              <a:rPr lang="ar-SA" sz="1400" dirty="0" smtClean="0">
                <a:solidFill>
                  <a:schemeClr val="accent3">
                    <a:lumMod val="50000"/>
                  </a:schemeClr>
                </a:solidFill>
              </a:rPr>
              <a:t>عادت </a:t>
            </a:r>
            <a:r>
              <a:rPr lang="ar-SA" sz="1400" dirty="0">
                <a:solidFill>
                  <a:schemeClr val="accent3">
                    <a:lumMod val="50000"/>
                  </a:schemeClr>
                </a:solidFill>
              </a:rPr>
              <a:t>گریزی در شعر مولوی</a:t>
            </a:r>
            <a:r>
              <a:rPr lang="ar-SA" sz="1400" dirty="0" smtClean="0">
                <a:solidFill>
                  <a:schemeClr val="accent3">
                    <a:lumMod val="50000"/>
                  </a:schemeClr>
                </a:solidFill>
              </a:rPr>
              <a:t>، </a:t>
            </a:r>
            <a:r>
              <a:rPr lang="ar-SA" sz="1400" dirty="0">
                <a:solidFill>
                  <a:schemeClr val="accent3">
                    <a:lumMod val="50000"/>
                  </a:schemeClr>
                </a:solidFill>
              </a:rPr>
              <a:t>آقای دکتر پورنامداریان بودند</a:t>
            </a:r>
            <a:r>
              <a:rPr lang="ar-SA" sz="1400" dirty="0" smtClean="0">
                <a:solidFill>
                  <a:schemeClr val="accent3">
                    <a:lumMod val="50000"/>
                  </a:schemeClr>
                </a:solidFill>
              </a:rPr>
              <a:t>.</a:t>
            </a:r>
            <a:r>
              <a:rPr lang="fa-IR" sz="1400" dirty="0" smtClean="0">
                <a:solidFill>
                  <a:schemeClr val="accent3">
                    <a:lumMod val="50000"/>
                  </a:schemeClr>
                </a:solidFill>
              </a:rPr>
              <a:t> </a:t>
            </a:r>
            <a:r>
              <a:rPr lang="ar-SA" sz="1400" dirty="0" smtClean="0">
                <a:solidFill>
                  <a:schemeClr val="accent3">
                    <a:lumMod val="50000"/>
                  </a:schemeClr>
                </a:solidFill>
              </a:rPr>
              <a:t>ایشان </a:t>
            </a:r>
            <a:r>
              <a:rPr lang="ar-SA" sz="1400" dirty="0">
                <a:solidFill>
                  <a:schemeClr val="accent3">
                    <a:lumMod val="50000"/>
                  </a:schemeClr>
                </a:solidFill>
              </a:rPr>
              <a:t>بحث خود را پیرامون علت اشتهار مولانا مطرح کرده و ضمن مقایسة سنایی و عطار با مولانا، به بررسی علل موفقیت مولانا پرداختند</a:t>
            </a:r>
            <a:r>
              <a:rPr lang="ar-SA" sz="1400" dirty="0" smtClean="0">
                <a:solidFill>
                  <a:schemeClr val="accent3">
                    <a:lumMod val="50000"/>
                  </a:schemeClr>
                </a:solidFill>
              </a:rPr>
              <a:t>.</a:t>
            </a:r>
            <a:r>
              <a:rPr lang="fa-IR" sz="1400" dirty="0" smtClean="0">
                <a:solidFill>
                  <a:schemeClr val="accent3">
                    <a:lumMod val="50000"/>
                  </a:schemeClr>
                </a:solidFill>
              </a:rPr>
              <a:t> </a:t>
            </a:r>
            <a:r>
              <a:rPr lang="ar-SA" sz="1400" dirty="0">
                <a:solidFill>
                  <a:schemeClr val="accent3">
                    <a:lumMod val="50000"/>
                  </a:schemeClr>
                </a:solidFill>
              </a:rPr>
              <a:t>به گفتة ایشان اکثر حکایاتی که در مثنوی آمده، قبل از مولوی در مثنوی‌های عطار و حدیقة الحقایق سنایی ذکر گردیده است</a:t>
            </a:r>
            <a:r>
              <a:rPr lang="ar-SA" sz="1400" dirty="0" smtClean="0">
                <a:solidFill>
                  <a:schemeClr val="accent3">
                    <a:lumMod val="50000"/>
                  </a:schemeClr>
                </a:solidFill>
              </a:rPr>
              <a:t>.</a:t>
            </a:r>
            <a:r>
              <a:rPr lang="fa-IR" sz="1400" dirty="0" smtClean="0">
                <a:solidFill>
                  <a:schemeClr val="accent3">
                    <a:lumMod val="50000"/>
                  </a:schemeClr>
                </a:solidFill>
              </a:rPr>
              <a:t> </a:t>
            </a:r>
            <a:r>
              <a:rPr lang="ar-SA" sz="1400" dirty="0">
                <a:solidFill>
                  <a:schemeClr val="accent3">
                    <a:lumMod val="50000"/>
                  </a:schemeClr>
                </a:solidFill>
              </a:rPr>
              <a:t>ایشان با بیان شواهد متعدد از مثنوی، عادت گریزی را عامل اصلی موفقیت و اشتهار مولانا دانستند. به نظرآقای دکتر پورنامداریان شیوه مولوی در بیان حکایات، مغایرت با عادت و شیوه‌های متداول در قصه‌گویی دارد. ایشان برای نمونه به حکایت موشی که افسار شتری را به دست گرفته و با خود می‌برد در آثار عطار اشاره کرده و آن را با حکایتی با همین مضمون در مثنوی مقایسه کردند. آقای دکتر پورنامداریان علت دیگری را که در موفقیت مولوی موثر دانستند، جایگاه او به عنوان یک عارف واصل است. به گفتة ایشان در حالی که عطار در آرزوی رسیدن به جایگاه سیمرغ در منطق‌الطیر است و سنایی از راهی که خود در ابتدای آن قرار دارد، سخن می‌گوید مولانا در جایگاه یک سالک واصل به شرح مسیری که آن را پیموده است،‌می‌پردازد. ایشان افزودند که مولوی خود را چنان مستغرق در حق می‌بیند که کلام خود را وحی و الهام الهی می‌داند که بر زبان او جاری شده است. این جلسه با قرائت غزلی از دیوان شمس به پایان رسید.</a:t>
            </a:r>
            <a:endParaRPr lang="en-US" sz="1400" dirty="0">
              <a:solidFill>
                <a:schemeClr val="accent3">
                  <a:lumMod val="50000"/>
                </a:schemeClr>
              </a:solidFill>
            </a:endParaRPr>
          </a:p>
          <a:p>
            <a:pPr marL="0" indent="0" algn="just" rtl="1">
              <a:buNone/>
            </a:pPr>
            <a:r>
              <a:rPr lang="ar-SA" sz="1200" dirty="0"/>
              <a:t> </a:t>
            </a:r>
            <a:endParaRPr lang="en-US" sz="1200" dirty="0"/>
          </a:p>
          <a:p>
            <a:pPr marL="0" indent="0" algn="just" rtl="1">
              <a:buNone/>
            </a:pPr>
            <a:r>
              <a:rPr lang="ar-SA" sz="1200" dirty="0"/>
              <a:t> </a:t>
            </a:r>
            <a:endParaRPr lang="en-US" sz="1200" dirty="0"/>
          </a:p>
          <a:p>
            <a:pPr marL="0" indent="0" algn="just" rtl="1">
              <a:buNone/>
            </a:pPr>
            <a:r>
              <a:rPr lang="ar-SA" sz="1200" dirty="0"/>
              <a:t>  </a:t>
            </a:r>
            <a:endParaRPr lang="en-US" sz="1200" dirty="0"/>
          </a:p>
        </p:txBody>
      </p:sp>
      <p:sp>
        <p:nvSpPr>
          <p:cNvPr id="12" name="Rectangle 11"/>
          <p:cNvSpPr/>
          <p:nvPr/>
        </p:nvSpPr>
        <p:spPr>
          <a:xfrm>
            <a:off x="6948264" y="620688"/>
            <a:ext cx="1224136" cy="1152128"/>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99992" y="1916832"/>
            <a:ext cx="3767647" cy="646331"/>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r-SA" dirty="0">
                <a:solidFill>
                  <a:schemeClr val="accent1">
                    <a:lumMod val="50000"/>
                  </a:schemeClr>
                </a:solidFill>
              </a:rPr>
              <a:t>نشست گرامیداشت روز مولانا </a:t>
            </a:r>
            <a:r>
              <a:rPr lang="ar-SA" dirty="0" smtClean="0">
                <a:solidFill>
                  <a:schemeClr val="accent1">
                    <a:lumMod val="50000"/>
                  </a:schemeClr>
                </a:solidFill>
              </a:rPr>
              <a:t>با </a:t>
            </a:r>
            <a:r>
              <a:rPr lang="ar-SA" dirty="0">
                <a:solidFill>
                  <a:schemeClr val="accent1">
                    <a:lumMod val="50000"/>
                  </a:schemeClr>
                </a:solidFill>
              </a:rPr>
              <a:t>سخنرانی آقای دکتر پورنامداریان</a:t>
            </a:r>
            <a:endParaRPr lang="en-US" dirty="0">
              <a:solidFill>
                <a:schemeClr val="accent1">
                  <a:lumMod val="50000"/>
                </a:schemeClr>
              </a:solidFill>
            </a:endParaRPr>
          </a:p>
        </p:txBody>
      </p:sp>
      <p:pic>
        <p:nvPicPr>
          <p:cNvPr id="10" name="Picture 9" descr="http://www.anjoman-erfan.com/files/Media/IMG_1243.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1" y="1916832"/>
            <a:ext cx="2592287" cy="20162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descr="http://www.anjoman-erfan.com/files/Media/IMG_1137.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19672" y="3933056"/>
            <a:ext cx="2817118" cy="21371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26892199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110</TotalTime>
  <Words>411</Words>
  <Application>Microsoft Office PowerPoint</Application>
  <PresentationFormat>On-screen Show (4:3)</PresentationFormat>
  <Paragraphs>16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Pushpin</vt:lpstr>
      <vt:lpstr>Autumn 2012-2013 پاييز 91</vt:lpstr>
      <vt:lpstr>Autumn 2012-2013 پاييز 91</vt:lpstr>
      <vt:lpstr>Autumn 2012-2013 پاييز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Pakideh</dc:creator>
  <cp:lastModifiedBy>tabatabaei</cp:lastModifiedBy>
  <cp:revision>10</cp:revision>
  <dcterms:created xsi:type="dcterms:W3CDTF">2012-11-07T08:06:01Z</dcterms:created>
  <dcterms:modified xsi:type="dcterms:W3CDTF">2013-07-02T07:53:32Z</dcterms:modified>
</cp:coreProperties>
</file>